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9" r:id="rId2"/>
    <p:sldMasterId id="2147483712" r:id="rId3"/>
  </p:sldMasterIdLst>
  <p:notesMasterIdLst>
    <p:notesMasterId r:id="rId20"/>
  </p:notesMasterIdLst>
  <p:sldIdLst>
    <p:sldId id="713" r:id="rId4"/>
    <p:sldId id="1386" r:id="rId5"/>
    <p:sldId id="1389" r:id="rId6"/>
    <p:sldId id="1390" r:id="rId7"/>
    <p:sldId id="634" r:id="rId8"/>
    <p:sldId id="1378" r:id="rId9"/>
    <p:sldId id="1379" r:id="rId10"/>
    <p:sldId id="727" r:id="rId11"/>
    <p:sldId id="1381" r:id="rId12"/>
    <p:sldId id="729" r:id="rId13"/>
    <p:sldId id="1382" r:id="rId14"/>
    <p:sldId id="1384" r:id="rId15"/>
    <p:sldId id="1385" r:id="rId16"/>
    <p:sldId id="1383" r:id="rId17"/>
    <p:sldId id="1387" r:id="rId18"/>
    <p:sldId id="715" r:id="rId1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Fleming" initials="DF" lastIdx="1" clrIdx="0"/>
  <p:cmAuthor id="2" name="Mike Vant" initials="MV" lastIdx="2" clrIdx="1">
    <p:extLst>
      <p:ext uri="{19B8F6BF-5375-455C-9EA6-DF929625EA0E}">
        <p15:presenceInfo xmlns:p15="http://schemas.microsoft.com/office/powerpoint/2012/main" userId="3ae782a6801b98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45"/>
    <a:srgbClr val="1B5A60"/>
    <a:srgbClr val="006353"/>
    <a:srgbClr val="486737"/>
    <a:srgbClr val="913415"/>
    <a:srgbClr val="955F13"/>
    <a:srgbClr val="004824"/>
    <a:srgbClr val="FFFFFF"/>
    <a:srgbClr val="FF01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FFB62-F835-4104-8B48-1EE1F32F2FA7}" v="2" dt="2025-11-17T16:09:56.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5033" autoAdjust="0"/>
  </p:normalViewPr>
  <p:slideViewPr>
    <p:cSldViewPr snapToGrid="0" showGuides="1">
      <p:cViewPr varScale="1">
        <p:scale>
          <a:sx n="111" d="100"/>
          <a:sy n="111" d="100"/>
        </p:scale>
        <p:origin x="1938" y="102"/>
      </p:cViewPr>
      <p:guideLst>
        <p:guide orient="horz" pos="2136"/>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ntz, Tracy A" userId="3368f396-2050-45b0-9e0c-678ed70e2426" providerId="ADAL" clId="{E12A6232-181E-4954-A451-99AA7D2EEAFC}"/>
    <pc:docChg chg="custSel mod modSld modNotesMaster">
      <pc:chgData name="Strantz, Tracy A" userId="3368f396-2050-45b0-9e0c-678ed70e2426" providerId="ADAL" clId="{E12A6232-181E-4954-A451-99AA7D2EEAFC}" dt="2025-11-17T16:10:19.479" v="221" actId="33475"/>
      <pc:docMkLst>
        <pc:docMk/>
      </pc:docMkLst>
      <pc:sldChg chg="modNotes">
        <pc:chgData name="Strantz, Tracy A" userId="3368f396-2050-45b0-9e0c-678ed70e2426" providerId="ADAL" clId="{E12A6232-181E-4954-A451-99AA7D2EEAFC}" dt="2025-11-17T16:09:56.724" v="220"/>
        <pc:sldMkLst>
          <pc:docMk/>
          <pc:sldMk cId="387113642" sldId="634"/>
        </pc:sldMkLst>
      </pc:sldChg>
      <pc:sldChg chg="modNotes">
        <pc:chgData name="Strantz, Tracy A" userId="3368f396-2050-45b0-9e0c-678ed70e2426" providerId="ADAL" clId="{E12A6232-181E-4954-A451-99AA7D2EEAFC}" dt="2025-11-17T16:09:56.724" v="220"/>
        <pc:sldMkLst>
          <pc:docMk/>
          <pc:sldMk cId="570756466" sldId="727"/>
        </pc:sldMkLst>
      </pc:sldChg>
      <pc:sldChg chg="modNotes">
        <pc:chgData name="Strantz, Tracy A" userId="3368f396-2050-45b0-9e0c-678ed70e2426" providerId="ADAL" clId="{E12A6232-181E-4954-A451-99AA7D2EEAFC}" dt="2025-11-17T16:09:56.724" v="220"/>
        <pc:sldMkLst>
          <pc:docMk/>
          <pc:sldMk cId="1171341085" sldId="729"/>
        </pc:sldMkLst>
      </pc:sldChg>
      <pc:sldChg chg="modSp mod">
        <pc:chgData name="Strantz, Tracy A" userId="3368f396-2050-45b0-9e0c-678ed70e2426" providerId="ADAL" clId="{E12A6232-181E-4954-A451-99AA7D2EEAFC}" dt="2025-11-10T18:23:43.150" v="219" actId="20577"/>
        <pc:sldMkLst>
          <pc:docMk/>
          <pc:sldMk cId="1956140087" sldId="1389"/>
        </pc:sldMkLst>
        <pc:spChg chg="mod">
          <ac:chgData name="Strantz, Tracy A" userId="3368f396-2050-45b0-9e0c-678ed70e2426" providerId="ADAL" clId="{E12A6232-181E-4954-A451-99AA7D2EEAFC}" dt="2025-11-10T18:23:43.150" v="219" actId="20577"/>
          <ac:spMkLst>
            <pc:docMk/>
            <pc:sldMk cId="1956140087" sldId="1389"/>
            <ac:spMk id="4" creationId="{2E6CB55B-A394-7E1C-4944-C217FAD57B5C}"/>
          </ac:spMkLst>
        </pc:spChg>
      </pc:sldChg>
      <pc:sldChg chg="modSp mod">
        <pc:chgData name="Strantz, Tracy A" userId="3368f396-2050-45b0-9e0c-678ed70e2426" providerId="ADAL" clId="{E12A6232-181E-4954-A451-99AA7D2EEAFC}" dt="2025-11-10T14:48:30.647" v="87" actId="20577"/>
        <pc:sldMkLst>
          <pc:docMk/>
          <pc:sldMk cId="2288845262" sldId="1390"/>
        </pc:sldMkLst>
        <pc:spChg chg="mod">
          <ac:chgData name="Strantz, Tracy A" userId="3368f396-2050-45b0-9e0c-678ed70e2426" providerId="ADAL" clId="{E12A6232-181E-4954-A451-99AA7D2EEAFC}" dt="2025-11-10T14:48:30.647" v="87" actId="20577"/>
          <ac:spMkLst>
            <pc:docMk/>
            <pc:sldMk cId="2288845262" sldId="1390"/>
            <ac:spMk id="4" creationId="{0705E460-53D2-18BE-7112-06A1ED44B9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C2EB34B9-9C63-6B43-A907-459E781A108E}" type="datetimeFigureOut">
              <a:rPr lang="en-US" smtClean="0"/>
              <a:t>11/17/2025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BAD1A4B6-0693-004B-A87E-45FD9F508861}" type="slidenum">
              <a:rPr lang="en-US" smtClean="0"/>
              <a:t>‹#›</a:t>
            </a:fld>
            <a:endParaRPr lang="en-US"/>
          </a:p>
        </p:txBody>
      </p:sp>
    </p:spTree>
    <p:extLst>
      <p:ext uri="{BB962C8B-B14F-4D97-AF65-F5344CB8AC3E}">
        <p14:creationId xmlns:p14="http://schemas.microsoft.com/office/powerpoint/2010/main" val="87920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4144619" y="9120976"/>
            <a:ext cx="3170583" cy="480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48" tIns="48325" rIns="96648" bIns="48325" anchor="b"/>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lgn="r" defTabSz="966621" eaLnBrk="1" hangingPunct="1">
              <a:spcBef>
                <a:spcPct val="0"/>
              </a:spcBef>
              <a:defRPr/>
            </a:pPr>
            <a:fld id="{521BEED1-EE32-4D5C-A271-F3FC17A986A7}" type="slidenum">
              <a:rPr lang="en-US" altLang="en-US">
                <a:solidFill>
                  <a:prstClr val="black"/>
                </a:solidFill>
              </a:rPr>
              <a:pPr algn="r" defTabSz="966621" eaLnBrk="1" hangingPunct="1">
                <a:spcBef>
                  <a:spcPct val="0"/>
                </a:spcBef>
                <a:defRPr/>
              </a:pPr>
              <a:t>5</a:t>
            </a:fld>
            <a:endParaRPr lang="en-US" altLang="en-US">
              <a:solidFill>
                <a:prstClr val="black"/>
              </a:solidFill>
            </a:endParaRPr>
          </a:p>
        </p:txBody>
      </p:sp>
      <p:sp>
        <p:nvSpPr>
          <p:cNvPr id="62467" name="Rectangle 2"/>
          <p:cNvSpPr>
            <a:spLocks noGrp="1" noRot="1" noChangeAspect="1" noChangeArrowheads="1" noTextEdit="1"/>
          </p:cNvSpPr>
          <p:nvPr>
            <p:ph type="sldImg"/>
          </p:nvPr>
        </p:nvSpPr>
        <p:spPr>
          <a:xfrm>
            <a:off x="1258888" y="719138"/>
            <a:ext cx="4800600" cy="3600450"/>
          </a:xfrm>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2315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9412E-4A31-F514-8229-3408C3D9AA17}"/>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B4089C79-41B3-86DE-4018-2B198CE4C73B}"/>
              </a:ext>
            </a:extLst>
          </p:cNvPr>
          <p:cNvSpPr txBox="1">
            <a:spLocks noGrp="1" noChangeArrowheads="1"/>
          </p:cNvSpPr>
          <p:nvPr/>
        </p:nvSpPr>
        <p:spPr bwMode="auto">
          <a:xfrm>
            <a:off x="4144619" y="9120976"/>
            <a:ext cx="3170583" cy="480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48" tIns="48325" rIns="96648" bIns="48325" anchor="b"/>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lgn="r" defTabSz="966621" eaLnBrk="1" hangingPunct="1">
              <a:spcBef>
                <a:spcPct val="0"/>
              </a:spcBef>
              <a:defRPr/>
            </a:pPr>
            <a:fld id="{521BEED1-EE32-4D5C-A271-F3FC17A986A7}" type="slidenum">
              <a:rPr lang="en-US" altLang="en-US">
                <a:solidFill>
                  <a:prstClr val="black"/>
                </a:solidFill>
              </a:rPr>
              <a:pPr algn="r" defTabSz="966621" eaLnBrk="1" hangingPunct="1">
                <a:spcBef>
                  <a:spcPct val="0"/>
                </a:spcBef>
                <a:defRPr/>
              </a:pPr>
              <a:t>8</a:t>
            </a:fld>
            <a:endParaRPr lang="en-US" altLang="en-US">
              <a:solidFill>
                <a:prstClr val="black"/>
              </a:solidFill>
            </a:endParaRPr>
          </a:p>
        </p:txBody>
      </p:sp>
      <p:sp>
        <p:nvSpPr>
          <p:cNvPr id="62467" name="Rectangle 2">
            <a:extLst>
              <a:ext uri="{FF2B5EF4-FFF2-40B4-BE49-F238E27FC236}">
                <a16:creationId xmlns:a16="http://schemas.microsoft.com/office/drawing/2014/main" id="{051DFB5B-6BC1-FFE6-59FD-7173DEA70625}"/>
              </a:ext>
            </a:extLst>
          </p:cNvPr>
          <p:cNvSpPr>
            <a:spLocks noGrp="1" noRot="1" noChangeAspect="1" noChangeArrowheads="1" noTextEdit="1"/>
          </p:cNvSpPr>
          <p:nvPr>
            <p:ph type="sldImg"/>
          </p:nvPr>
        </p:nvSpPr>
        <p:spPr>
          <a:xfrm>
            <a:off x="1258888" y="719138"/>
            <a:ext cx="4800600" cy="3600450"/>
          </a:xfrm>
          <a:ln/>
        </p:spPr>
      </p:sp>
      <p:sp>
        <p:nvSpPr>
          <p:cNvPr id="62468" name="Rectangle 3">
            <a:extLst>
              <a:ext uri="{FF2B5EF4-FFF2-40B4-BE49-F238E27FC236}">
                <a16:creationId xmlns:a16="http://schemas.microsoft.com/office/drawing/2014/main" id="{3518426C-593A-E87C-85C8-61B5E3B3D9F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9568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DDC42-C5DF-7EFE-B7F7-0C5A967DCC21}"/>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B4ABDD7B-FA74-48F8-DE19-510508438683}"/>
              </a:ext>
            </a:extLst>
          </p:cNvPr>
          <p:cNvSpPr txBox="1">
            <a:spLocks noGrp="1" noChangeArrowheads="1"/>
          </p:cNvSpPr>
          <p:nvPr/>
        </p:nvSpPr>
        <p:spPr bwMode="auto">
          <a:xfrm>
            <a:off x="4144619" y="9120976"/>
            <a:ext cx="3170583" cy="480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48" tIns="48325" rIns="96648" bIns="48325" anchor="b"/>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lgn="r" defTabSz="966621" eaLnBrk="1" hangingPunct="1">
              <a:spcBef>
                <a:spcPct val="0"/>
              </a:spcBef>
              <a:defRPr/>
            </a:pPr>
            <a:fld id="{521BEED1-EE32-4D5C-A271-F3FC17A986A7}" type="slidenum">
              <a:rPr lang="en-US" altLang="en-US">
                <a:solidFill>
                  <a:prstClr val="black"/>
                </a:solidFill>
              </a:rPr>
              <a:pPr algn="r" defTabSz="966621" eaLnBrk="1" hangingPunct="1">
                <a:spcBef>
                  <a:spcPct val="0"/>
                </a:spcBef>
                <a:defRPr/>
              </a:pPr>
              <a:t>10</a:t>
            </a:fld>
            <a:endParaRPr lang="en-US" altLang="en-US">
              <a:solidFill>
                <a:prstClr val="black"/>
              </a:solidFill>
            </a:endParaRPr>
          </a:p>
        </p:txBody>
      </p:sp>
      <p:sp>
        <p:nvSpPr>
          <p:cNvPr id="62467" name="Rectangle 2">
            <a:extLst>
              <a:ext uri="{FF2B5EF4-FFF2-40B4-BE49-F238E27FC236}">
                <a16:creationId xmlns:a16="http://schemas.microsoft.com/office/drawing/2014/main" id="{A4942900-C184-FD20-CE02-ED953677E4A7}"/>
              </a:ext>
            </a:extLst>
          </p:cNvPr>
          <p:cNvSpPr>
            <a:spLocks noGrp="1" noRot="1" noChangeAspect="1" noChangeArrowheads="1" noTextEdit="1"/>
          </p:cNvSpPr>
          <p:nvPr>
            <p:ph type="sldImg"/>
          </p:nvPr>
        </p:nvSpPr>
        <p:spPr>
          <a:xfrm>
            <a:off x="1258888" y="719138"/>
            <a:ext cx="4800600" cy="3600450"/>
          </a:xfrm>
          <a:ln/>
        </p:spPr>
      </p:sp>
      <p:sp>
        <p:nvSpPr>
          <p:cNvPr id="62468" name="Rectangle 3">
            <a:extLst>
              <a:ext uri="{FF2B5EF4-FFF2-40B4-BE49-F238E27FC236}">
                <a16:creationId xmlns:a16="http://schemas.microsoft.com/office/drawing/2014/main" id="{EE83C36C-A689-927F-4638-D3BBEEB62B65}"/>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6279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96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D43AC08-AE86-D147-B73F-F1D91A99A5F0}" type="datetimeFigureOut">
              <a:rPr lang="en-US" smtClean="0"/>
              <a:t>11/17/2025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255967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D43AC08-AE86-D147-B73F-F1D91A99A5F0}" type="datetimeFigureOut">
              <a:rPr lang="en-US" smtClean="0"/>
              <a:t>11/17/2025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2615629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D43AC08-AE86-D147-B73F-F1D91A99A5F0}" type="datetimeFigureOut">
              <a:rPr lang="en-US" smtClean="0"/>
              <a:t>11/17/2025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3221566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236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EF3D37D1-CCEC-4C8E-9B2A-66869D127DF8}" type="datetime1">
              <a:rPr lang="en-US" smtClean="0"/>
              <a:t>11/17/2025</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59889942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0B7A6F29-36BB-45BC-BCAC-C7518B8B4DAE}" type="datetime1">
              <a:rPr lang="en-US" smtClean="0"/>
              <a:t>11/17/2025</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2457003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02BCFB97-E024-41F8-81E8-C6B27AC37EE3}" type="datetime1">
              <a:rPr lang="en-US" smtClean="0"/>
              <a:t>11/17/2025</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865357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24DC2400-DEE1-49DA-8424-BB06C675707C}" type="datetime1">
              <a:rPr lang="en-US" smtClean="0"/>
              <a:t>11/17/2025</a:t>
            </a:fld>
            <a:endParaRPr lang="en-US"/>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2842360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3A58483A-8313-43E9-9916-76F88D8C055A}" type="datetime1">
              <a:rPr lang="en-US" smtClean="0"/>
              <a:t>11/17/2025</a:t>
            </a:fld>
            <a:endParaRPr lang="en-US"/>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194625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B2D52ABF-C25B-4FE4-BED6-30A6825777C3}" type="datetime1">
              <a:rPr lang="en-US" smtClean="0"/>
              <a:t>11/17/2025</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60488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D43AC08-AE86-D147-B73F-F1D91A99A5F0}" type="datetimeFigureOut">
              <a:rPr lang="en-US" smtClean="0"/>
              <a:t>11/17/2025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37634832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067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2E897D-0043-4C73-9391-1D9E2A4E0178}" type="datetime1">
              <a:rPr lang="en-US" smtClean="0"/>
              <a:t>11/17/2025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8220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D43AC08-AE86-D147-B73F-F1D91A99A5F0}" type="datetimeFigureOut">
              <a:rPr lang="en-US" smtClean="0"/>
              <a:t>11/17/2025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101106555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D43AC08-AE86-D147-B73F-F1D91A99A5F0}" type="datetimeFigureOut">
              <a:rPr lang="en-US" smtClean="0"/>
              <a:t>11/17/2025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352952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D43AC08-AE86-D147-B73F-F1D91A99A5F0}" type="datetimeFigureOut">
              <a:rPr lang="en-US" smtClean="0"/>
              <a:t>11/17/2025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93655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D43AC08-AE86-D147-B73F-F1D91A99A5F0}" type="datetimeFigureOut">
              <a:rPr lang="en-US" smtClean="0"/>
              <a:t>11/17/2025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127131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D43AC08-AE86-D147-B73F-F1D91A99A5F0}" type="datetimeFigureOut">
              <a:rPr lang="en-US" smtClean="0"/>
              <a:t>11/17/2025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277493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D43AC08-AE86-D147-B73F-F1D91A99A5F0}" type="datetimeFigureOut">
              <a:rPr lang="en-US" smtClean="0"/>
              <a:t>11/17/2025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100722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D43AC08-AE86-D147-B73F-F1D91A99A5F0}" type="datetimeFigureOut">
              <a:rPr lang="en-US" smtClean="0"/>
              <a:t>11/17/2025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55B2715-79A5-8644-BD90-95787683D04A}" type="slidenum">
              <a:rPr lang="en-US" smtClean="0"/>
              <a:t>‹#›</a:t>
            </a:fld>
            <a:endParaRPr lang="en-US"/>
          </a:p>
        </p:txBody>
      </p:sp>
    </p:spTree>
    <p:extLst>
      <p:ext uri="{BB962C8B-B14F-4D97-AF65-F5344CB8AC3E}">
        <p14:creationId xmlns:p14="http://schemas.microsoft.com/office/powerpoint/2010/main" val="20554633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631580"/>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B2715-79A5-8644-BD90-95787683D04A}"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C0925C31-EB8E-BB1F-BE4F-BEFFB1443330}"/>
              </a:ext>
            </a:extLst>
          </p:cNvPr>
          <p:cNvPicPr>
            <a:picLocks noChangeAspect="1"/>
          </p:cNvPicPr>
          <p:nvPr userDrawn="1"/>
        </p:nvPicPr>
        <p:blipFill>
          <a:blip r:embed="rId14"/>
          <a:stretch>
            <a:fillRect/>
          </a:stretch>
        </p:blipFill>
        <p:spPr>
          <a:xfrm>
            <a:off x="0" y="0"/>
            <a:ext cx="1072782" cy="1188720"/>
          </a:xfrm>
          <a:prstGeom prst="rect">
            <a:avLst/>
          </a:prstGeom>
          <a:ln>
            <a:noFill/>
          </a:ln>
          <a:effectLst>
            <a:outerShdw blurRad="103495" dist="109269" dir="3071925" algn="tl" rotWithShape="0">
              <a:srgbClr val="333333">
                <a:alpha val="44444"/>
              </a:srgbClr>
            </a:outerShdw>
          </a:effectLst>
        </p:spPr>
      </p:pic>
      <p:cxnSp>
        <p:nvCxnSpPr>
          <p:cNvPr id="9" name="Straight Connector 8">
            <a:extLst>
              <a:ext uri="{FF2B5EF4-FFF2-40B4-BE49-F238E27FC236}">
                <a16:creationId xmlns:a16="http://schemas.microsoft.com/office/drawing/2014/main" id="{E2258FEB-3AF9-CE88-38D5-1EEA2ACD75EB}"/>
              </a:ext>
            </a:extLst>
          </p:cNvPr>
          <p:cNvCxnSpPr/>
          <p:nvPr userDrawn="1"/>
        </p:nvCxnSpPr>
        <p:spPr>
          <a:xfrm>
            <a:off x="681070" y="54687"/>
            <a:ext cx="8462930" cy="0"/>
          </a:xfrm>
          <a:prstGeom prst="line">
            <a:avLst/>
          </a:prstGeom>
          <a:ln w="19050">
            <a:solidFill>
              <a:srgbClr val="0063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04E0B1A-93BE-9E98-B0F5-42FEB233D5A9}"/>
              </a:ext>
            </a:extLst>
          </p:cNvPr>
          <p:cNvCxnSpPr>
            <a:cxnSpLocks/>
          </p:cNvCxnSpPr>
          <p:nvPr userDrawn="1"/>
        </p:nvCxnSpPr>
        <p:spPr>
          <a:xfrm>
            <a:off x="63062" y="950332"/>
            <a:ext cx="0" cy="5907668"/>
          </a:xfrm>
          <a:prstGeom prst="line">
            <a:avLst/>
          </a:prstGeom>
          <a:ln w="19050">
            <a:solidFill>
              <a:srgbClr val="0063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2753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B2715-79A5-8644-BD90-95787683D04A}"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C0925C31-EB8E-BB1F-BE4F-BEFFB1443330}"/>
              </a:ext>
            </a:extLst>
          </p:cNvPr>
          <p:cNvPicPr>
            <a:picLocks noChangeAspect="1"/>
          </p:cNvPicPr>
          <p:nvPr userDrawn="1"/>
        </p:nvPicPr>
        <p:blipFill>
          <a:blip r:embed="rId10"/>
          <a:stretch>
            <a:fillRect/>
          </a:stretch>
        </p:blipFill>
        <p:spPr>
          <a:xfrm>
            <a:off x="0" y="0"/>
            <a:ext cx="857644" cy="950332"/>
          </a:xfrm>
          <a:prstGeom prst="rect">
            <a:avLst/>
          </a:prstGeom>
        </p:spPr>
      </p:pic>
      <p:cxnSp>
        <p:nvCxnSpPr>
          <p:cNvPr id="9" name="Straight Connector 8">
            <a:extLst>
              <a:ext uri="{FF2B5EF4-FFF2-40B4-BE49-F238E27FC236}">
                <a16:creationId xmlns:a16="http://schemas.microsoft.com/office/drawing/2014/main" id="{E2258FEB-3AF9-CE88-38D5-1EEA2ACD75EB}"/>
              </a:ext>
            </a:extLst>
          </p:cNvPr>
          <p:cNvCxnSpPr/>
          <p:nvPr userDrawn="1"/>
        </p:nvCxnSpPr>
        <p:spPr>
          <a:xfrm>
            <a:off x="681070" y="54687"/>
            <a:ext cx="8462930" cy="0"/>
          </a:xfrm>
          <a:prstGeom prst="line">
            <a:avLst/>
          </a:prstGeom>
          <a:ln w="19050">
            <a:solidFill>
              <a:srgbClr val="0063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04E0B1A-93BE-9E98-B0F5-42FEB233D5A9}"/>
              </a:ext>
            </a:extLst>
          </p:cNvPr>
          <p:cNvCxnSpPr>
            <a:cxnSpLocks/>
          </p:cNvCxnSpPr>
          <p:nvPr userDrawn="1"/>
        </p:nvCxnSpPr>
        <p:spPr>
          <a:xfrm>
            <a:off x="63062" y="950332"/>
            <a:ext cx="0" cy="5907668"/>
          </a:xfrm>
          <a:prstGeom prst="line">
            <a:avLst/>
          </a:prstGeom>
          <a:ln w="19050">
            <a:solidFill>
              <a:srgbClr val="0063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71094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1643B-D5E2-9FD1-19A5-4BD634ACF5D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EB659A-841E-D70C-10F9-7F83EA6BD593}"/>
              </a:ext>
            </a:extLst>
          </p:cNvPr>
          <p:cNvSpPr txBox="1"/>
          <p:nvPr/>
        </p:nvSpPr>
        <p:spPr>
          <a:xfrm>
            <a:off x="61546" y="2322306"/>
            <a:ext cx="9082454" cy="830997"/>
          </a:xfrm>
          <a:prstGeom prst="rect">
            <a:avLst/>
          </a:prstGeom>
          <a:solidFill>
            <a:srgbClr val="006353"/>
          </a:solidFill>
        </p:spPr>
        <p:txBody>
          <a:bodyPr wrap="square" rtlCol="0">
            <a:spAutoFit/>
          </a:bodyPr>
          <a:lstStyle/>
          <a:p>
            <a:pPr algn="ctr"/>
            <a:r>
              <a:rPr lang="en-US" sz="2400" dirty="0">
                <a:solidFill>
                  <a:schemeClr val="bg1"/>
                </a:solidFill>
              </a:rPr>
              <a:t>Presentation of Nominees for the Congregation Council, </a:t>
            </a:r>
          </a:p>
          <a:p>
            <a:pPr algn="ctr"/>
            <a:r>
              <a:rPr lang="en-US" sz="2400" dirty="0">
                <a:solidFill>
                  <a:schemeClr val="bg1"/>
                </a:solidFill>
              </a:rPr>
              <a:t>Synod Assembly, &amp; the Endowment Fund Committee</a:t>
            </a:r>
          </a:p>
        </p:txBody>
      </p:sp>
      <p:sp>
        <p:nvSpPr>
          <p:cNvPr id="5" name="TextBox 4">
            <a:extLst>
              <a:ext uri="{FF2B5EF4-FFF2-40B4-BE49-F238E27FC236}">
                <a16:creationId xmlns:a16="http://schemas.microsoft.com/office/drawing/2014/main" id="{BF0BD6A3-6EF0-24B5-4871-1EEB456AB47D}"/>
              </a:ext>
            </a:extLst>
          </p:cNvPr>
          <p:cNvSpPr txBox="1"/>
          <p:nvPr/>
        </p:nvSpPr>
        <p:spPr>
          <a:xfrm>
            <a:off x="1210644" y="3817321"/>
            <a:ext cx="6784258" cy="1200329"/>
          </a:xfrm>
          <a:prstGeom prst="rect">
            <a:avLst/>
          </a:prstGeom>
          <a:noFill/>
        </p:spPr>
        <p:txBody>
          <a:bodyPr wrap="square" rtlCol="0">
            <a:spAutoFit/>
          </a:bodyPr>
          <a:lstStyle/>
          <a:p>
            <a:pPr algn="ctr"/>
            <a:r>
              <a:rPr lang="en-US" sz="2400" b="1" dirty="0"/>
              <a:t>Incarnation Lutheran Church</a:t>
            </a:r>
          </a:p>
          <a:p>
            <a:pPr algn="ctr"/>
            <a:r>
              <a:rPr lang="en-US" sz="2400" b="1" dirty="0"/>
              <a:t>Congregation Annual Meeting </a:t>
            </a:r>
          </a:p>
          <a:p>
            <a:pPr algn="ctr"/>
            <a:r>
              <a:rPr lang="en-US" sz="2400" b="1" dirty="0"/>
              <a:t>November 16, 2025</a:t>
            </a:r>
          </a:p>
        </p:txBody>
      </p:sp>
    </p:spTree>
    <p:extLst>
      <p:ext uri="{BB962C8B-B14F-4D97-AF65-F5344CB8AC3E}">
        <p14:creationId xmlns:p14="http://schemas.microsoft.com/office/powerpoint/2010/main" val="428135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54EC6-6C85-D6F3-E950-B8D3970EEB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FC9960-3226-1947-843E-7EA39B197770}"/>
              </a:ext>
            </a:extLst>
          </p:cNvPr>
          <p:cNvSpPr txBox="1"/>
          <p:nvPr/>
        </p:nvSpPr>
        <p:spPr>
          <a:xfrm>
            <a:off x="1361057" y="1590295"/>
            <a:ext cx="4660705" cy="4092787"/>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Outgoing Committee Members:</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2200" dirty="0"/>
              <a:t>Fred Lawless</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2200" dirty="0"/>
              <a:t>Bill Reichwald</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2200" dirty="0"/>
              <a:t>Liz Thompson</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2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lvl="0">
              <a:lnSpc>
                <a:spcPct val="107000"/>
              </a:lnSpc>
              <a:defRPr/>
            </a:pPr>
            <a:r>
              <a:rPr lang="en-US" sz="2200" b="1" dirty="0">
                <a:solidFill>
                  <a:prstClr val="black"/>
                </a:solidFill>
                <a:latin typeface="Calibri" panose="020F0502020204030204" pitchFamily="34" charset="0"/>
                <a:ea typeface="Calibri" panose="020F0502020204030204" pitchFamily="34" charset="0"/>
                <a:cs typeface="Calibri" panose="020F0502020204030204" pitchFamily="34" charset="0"/>
              </a:rPr>
              <a:t>Returning Committee Members:</a:t>
            </a:r>
          </a:p>
          <a:p>
            <a:pPr>
              <a:lnSpc>
                <a:spcPct val="107000"/>
              </a:lnSpc>
              <a:defRPr/>
            </a:pPr>
            <a:r>
              <a:rPr lang="nn-NO" sz="2200" dirty="0">
                <a:solidFill>
                  <a:prstClr val="black"/>
                </a:solidFill>
                <a:latin typeface="Calibri" panose="020F0502020204030204" pitchFamily="34" charset="0"/>
                <a:ea typeface="Calibri" panose="020F0502020204030204" pitchFamily="34" charset="0"/>
                <a:cs typeface="Calibri" panose="020F0502020204030204" pitchFamily="34" charset="0"/>
              </a:rPr>
              <a:t>Mark Tollander, Chair</a:t>
            </a:r>
          </a:p>
          <a:p>
            <a:pPr>
              <a:lnSpc>
                <a:spcPct val="107000"/>
              </a:lnSpc>
              <a:defRPr/>
            </a:pPr>
            <a:r>
              <a:rPr lang="nn-NO" sz="2200" dirty="0">
                <a:solidFill>
                  <a:prstClr val="black"/>
                </a:solidFill>
                <a:latin typeface="Calibri" panose="020F0502020204030204" pitchFamily="34" charset="0"/>
                <a:ea typeface="Calibri" panose="020F0502020204030204" pitchFamily="34" charset="0"/>
                <a:cs typeface="Calibri" panose="020F0502020204030204" pitchFamily="34" charset="0"/>
              </a:rPr>
              <a:t>Al Montgomery</a:t>
            </a:r>
          </a:p>
          <a:p>
            <a:pPr>
              <a:lnSpc>
                <a:spcPct val="107000"/>
              </a:lnSpc>
              <a:defRPr/>
            </a:pPr>
            <a:r>
              <a:rPr lang="nn-NO" sz="2200" dirty="0">
                <a:solidFill>
                  <a:prstClr val="black"/>
                </a:solidFill>
                <a:latin typeface="Calibri" panose="020F0502020204030204" pitchFamily="34" charset="0"/>
                <a:ea typeface="Calibri" panose="020F0502020204030204" pitchFamily="34" charset="0"/>
                <a:cs typeface="Calibri" panose="020F0502020204030204" pitchFamily="34" charset="0"/>
              </a:rPr>
              <a:t>Matt Rowles, Jr.</a:t>
            </a:r>
          </a:p>
          <a:p>
            <a:pPr>
              <a:lnSpc>
                <a:spcPct val="107000"/>
              </a:lnSpc>
              <a:defRPr/>
            </a:pPr>
            <a:r>
              <a:rPr lang="nn-NO" sz="2200" dirty="0">
                <a:solidFill>
                  <a:prstClr val="black"/>
                </a:solidFill>
                <a:latin typeface="Calibri" panose="020F0502020204030204" pitchFamily="34" charset="0"/>
                <a:ea typeface="Calibri" panose="020F0502020204030204" pitchFamily="34" charset="0"/>
                <a:cs typeface="Calibri" panose="020F0502020204030204" pitchFamily="34" charset="0"/>
              </a:rPr>
              <a:t>Pastor Kai Nilsen</a:t>
            </a:r>
          </a:p>
          <a:p>
            <a:pPr>
              <a:lnSpc>
                <a:spcPct val="107000"/>
              </a:lnSpc>
              <a:defRPr/>
            </a:pPr>
            <a:endPar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8BBAE6F-9A62-D543-D198-33C63DA6A28E}"/>
              </a:ext>
            </a:extLst>
          </p:cNvPr>
          <p:cNvSpPr txBox="1"/>
          <p:nvPr/>
        </p:nvSpPr>
        <p:spPr>
          <a:xfrm>
            <a:off x="1281926" y="728948"/>
            <a:ext cx="7407408" cy="461665"/>
          </a:xfrm>
          <a:prstGeom prst="rect">
            <a:avLst/>
          </a:prstGeom>
          <a:solidFill>
            <a:srgbClr val="00635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Endowment Fund Committee (Three-Year Term)</a:t>
            </a:r>
          </a:p>
        </p:txBody>
      </p:sp>
      <p:sp>
        <p:nvSpPr>
          <p:cNvPr id="3" name="Slide Number Placeholder 12">
            <a:extLst>
              <a:ext uri="{FF2B5EF4-FFF2-40B4-BE49-F238E27FC236}">
                <a16:creationId xmlns:a16="http://schemas.microsoft.com/office/drawing/2014/main" id="{4FF2EEDF-76D6-D812-4952-5C1508AF1298}"/>
              </a:ext>
            </a:extLst>
          </p:cNvPr>
          <p:cNvSpPr>
            <a:spLocks noGrp="1"/>
          </p:cNvSpPr>
          <p:nvPr>
            <p:ph type="sldNum" sz="quarter" idx="12"/>
          </p:nvPr>
        </p:nvSpPr>
        <p:spPr>
          <a:xfrm>
            <a:off x="708660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5B2715-79A5-8644-BD90-95787683D0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34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487D2-4D47-B0D4-7FCC-857E6D73F5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9D5F93D-C548-2365-0C34-3BCA1E1C22E0}"/>
              </a:ext>
            </a:extLst>
          </p:cNvPr>
          <p:cNvSpPr txBox="1"/>
          <p:nvPr/>
        </p:nvSpPr>
        <p:spPr>
          <a:xfrm>
            <a:off x="1084082" y="186335"/>
            <a:ext cx="8059918" cy="523220"/>
          </a:xfrm>
          <a:prstGeom prst="rect">
            <a:avLst/>
          </a:prstGeom>
          <a:solidFill>
            <a:srgbClr val="00635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Aptos" panose="020B0004020202020204" pitchFamily="34" charset="0"/>
                <a:cs typeface="Times New Roman" panose="02020603050405020304" pitchFamily="18" charset="0"/>
              </a:rPr>
              <a:t>Nominee for Endowment Fund Committee</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7C240F0-993F-8BE7-0A26-D9DCC9E8501C}"/>
              </a:ext>
            </a:extLst>
          </p:cNvPr>
          <p:cNvSpPr txBox="1"/>
          <p:nvPr/>
        </p:nvSpPr>
        <p:spPr>
          <a:xfrm>
            <a:off x="3255635" y="2174239"/>
            <a:ext cx="5420413"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Dan and his wife Kathy have been attending ILC for many years and have two grown kids and two grandchildren.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Dan retired from Graco after 32 years in design engineering and enjoys repair and maintenance projects at home and around the church.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His favorite summer activity is cloud soaring in his 50' fiberglass glider.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He feels community outreach is an important part of our church ministry and looks forward to helping on the Endowment Committee.</a:t>
            </a:r>
          </a:p>
        </p:txBody>
      </p:sp>
      <p:pic>
        <p:nvPicPr>
          <p:cNvPr id="5" name="Picture 4" descr="A person smiling at the camera&#10;&#10;AI-generated content may be incorrect.">
            <a:extLst>
              <a:ext uri="{FF2B5EF4-FFF2-40B4-BE49-F238E27FC236}">
                <a16:creationId xmlns:a16="http://schemas.microsoft.com/office/drawing/2014/main" id="{0D3FBD7C-A71C-2AC4-9B78-391F9A0BD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922" y="1510679"/>
            <a:ext cx="2536931" cy="2555164"/>
          </a:xfrm>
          <a:prstGeom prst="rect">
            <a:avLst/>
          </a:prstGeom>
          <a:ln w="12700">
            <a:solidFill>
              <a:schemeClr val="tx1"/>
            </a:solidFill>
          </a:ln>
        </p:spPr>
      </p:pic>
      <p:sp>
        <p:nvSpPr>
          <p:cNvPr id="2" name="Steve McCormack">
            <a:extLst>
              <a:ext uri="{FF2B5EF4-FFF2-40B4-BE49-F238E27FC236}">
                <a16:creationId xmlns:a16="http://schemas.microsoft.com/office/drawing/2014/main" id="{6029D953-063F-754B-986B-A6D027CFE04C}"/>
              </a:ext>
            </a:extLst>
          </p:cNvPr>
          <p:cNvSpPr txBox="1">
            <a:spLocks/>
          </p:cNvSpPr>
          <p:nvPr/>
        </p:nvSpPr>
        <p:spPr>
          <a:xfrm>
            <a:off x="3255635" y="1401634"/>
            <a:ext cx="5142407" cy="703730"/>
          </a:xfrm>
          <a:prstGeom prst="rect">
            <a:avLst/>
          </a:prstGeom>
        </p:spPr>
        <p:txBody>
          <a:bodyPr/>
          <a:lstStyle>
            <a:lvl1pPr algn="l" defTabSz="817244" rtl="0" eaLnBrk="1" latinLnBrk="0" hangingPunct="1">
              <a:lnSpc>
                <a:spcPct val="90000"/>
              </a:lnSpc>
              <a:spcBef>
                <a:spcPct val="0"/>
              </a:spcBef>
              <a:buNone/>
              <a:defRPr sz="7919" kern="1200">
                <a:solidFill>
                  <a:srgbClr val="000000"/>
                </a:solidFill>
                <a:latin typeface="+mj-lt"/>
                <a:ea typeface="+mj-ea"/>
                <a:cs typeface="+mj-cs"/>
              </a:defRPr>
            </a:lvl1pPr>
          </a:lstStyle>
          <a:p>
            <a:pPr marL="0" marR="0" lvl="0" indent="0" algn="l" defTabSz="817244"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j-ea"/>
                <a:cs typeface="+mj-cs"/>
              </a:rPr>
              <a:t>Dan Kvinge, </a:t>
            </a:r>
          </a:p>
          <a:p>
            <a:pPr marL="0" marR="0" lvl="0" indent="0" algn="l" defTabSz="817244"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j-ea"/>
                <a:cs typeface="+mj-cs"/>
              </a:rPr>
              <a:t>Nominee for the Endowment Fund Committee</a:t>
            </a:r>
          </a:p>
        </p:txBody>
      </p:sp>
    </p:spTree>
    <p:extLst>
      <p:ext uri="{BB962C8B-B14F-4D97-AF65-F5344CB8AC3E}">
        <p14:creationId xmlns:p14="http://schemas.microsoft.com/office/powerpoint/2010/main" val="122454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6086F-D0F7-9FEC-BF3F-A59B5A9730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07B32FB-61E9-10E2-6486-D2A5D455D769}"/>
              </a:ext>
            </a:extLst>
          </p:cNvPr>
          <p:cNvSpPr txBox="1"/>
          <p:nvPr/>
        </p:nvSpPr>
        <p:spPr>
          <a:xfrm>
            <a:off x="1084082" y="186335"/>
            <a:ext cx="8059918" cy="523220"/>
          </a:xfrm>
          <a:prstGeom prst="rect">
            <a:avLst/>
          </a:prstGeom>
          <a:solidFill>
            <a:srgbClr val="006353"/>
          </a:solidFill>
        </p:spPr>
        <p:txBody>
          <a:bodyPr wrap="square" rtlCol="0">
            <a:spAutoFit/>
          </a:bodyPr>
          <a:lstStyle/>
          <a:p>
            <a:pPr lvl="0" algn="ctr">
              <a:defRPr/>
            </a:pPr>
            <a:r>
              <a:rPr lang="en-US" sz="2800" dirty="0">
                <a:solidFill>
                  <a:prstClr val="white"/>
                </a:solidFill>
                <a:ea typeface="Aptos" panose="020B0004020202020204" pitchFamily="34" charset="0"/>
                <a:cs typeface="Times New Roman" panose="02020603050405020304" pitchFamily="18" charset="0"/>
              </a:rPr>
              <a:t>Nominee for Endowment Fund Committee</a:t>
            </a:r>
            <a:endParaRPr lang="en-US" sz="2800" dirty="0">
              <a:solidFill>
                <a:prstClr val="white"/>
              </a:solidFill>
            </a:endParaRPr>
          </a:p>
        </p:txBody>
      </p:sp>
      <p:sp>
        <p:nvSpPr>
          <p:cNvPr id="9" name="TextBox 8">
            <a:extLst>
              <a:ext uri="{FF2B5EF4-FFF2-40B4-BE49-F238E27FC236}">
                <a16:creationId xmlns:a16="http://schemas.microsoft.com/office/drawing/2014/main" id="{8C9ED601-E78D-B444-E3EA-7D90A3C31F3F}"/>
              </a:ext>
            </a:extLst>
          </p:cNvPr>
          <p:cNvSpPr txBox="1"/>
          <p:nvPr/>
        </p:nvSpPr>
        <p:spPr>
          <a:xfrm>
            <a:off x="2975053" y="1837615"/>
            <a:ext cx="5810264" cy="44935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The Ratz family includes Craig and Kari and their three children: Alex, Julia, and Andrew who were all confirmed through the Incarnation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I have been blessed over my working career with a variety of experiences, including: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Manager of an immunology research lab at the U of MN.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Business Risk Analyst for Norwest Mortgage.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Trust Officer/Financial Planner with Wells Fargo and BMO.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Independent Financial Planner/Educator since Fall 2020.</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During the financial crisis of 2007 to 2009, I was involved with strategic planning within many large and small Foundations and Endowments (local and national) – weathering the storm.</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My involvement within Incarnation has centered around small groups and Feed My Starving Children.</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You can often find me out and about in our beautiful community with Kari and our grown children, in the garden, walking our golden retriever, or anything to do with wood – walking in the woods, caring for trees, securing the overall health of our woodlands, and cutting wood by hand saw.  Anything to dirty my hands!</a:t>
            </a:r>
          </a:p>
        </p:txBody>
      </p:sp>
      <p:sp>
        <p:nvSpPr>
          <p:cNvPr id="5" name="Steve McCormack">
            <a:extLst>
              <a:ext uri="{FF2B5EF4-FFF2-40B4-BE49-F238E27FC236}">
                <a16:creationId xmlns:a16="http://schemas.microsoft.com/office/drawing/2014/main" id="{8EB70FFB-6FDC-500D-5E9E-81209029C19F}"/>
              </a:ext>
            </a:extLst>
          </p:cNvPr>
          <p:cNvSpPr txBox="1">
            <a:spLocks/>
          </p:cNvSpPr>
          <p:nvPr/>
        </p:nvSpPr>
        <p:spPr>
          <a:xfrm>
            <a:off x="2975053" y="1223575"/>
            <a:ext cx="5270030" cy="703730"/>
          </a:xfrm>
          <a:prstGeom prst="rect">
            <a:avLst/>
          </a:prstGeom>
        </p:spPr>
        <p:txBody>
          <a:bodyPr/>
          <a:lstStyle>
            <a:lvl1pPr algn="l" defTabSz="817244" rtl="0" eaLnBrk="1" latinLnBrk="0" hangingPunct="1">
              <a:lnSpc>
                <a:spcPct val="90000"/>
              </a:lnSpc>
              <a:spcBef>
                <a:spcPct val="0"/>
              </a:spcBef>
              <a:buNone/>
              <a:defRPr sz="7919" kern="1200">
                <a:solidFill>
                  <a:srgbClr val="000000"/>
                </a:solidFill>
                <a:latin typeface="+mj-lt"/>
                <a:ea typeface="+mj-ea"/>
                <a:cs typeface="+mj-cs"/>
              </a:defRPr>
            </a:lvl1pPr>
          </a:lstStyle>
          <a:p>
            <a:pPr marL="0" marR="0" lvl="0" indent="0" algn="l" defTabSz="817244"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j-ea"/>
                <a:cs typeface="+mj-cs"/>
              </a:rPr>
              <a:t>Craig Ratz, </a:t>
            </a:r>
          </a:p>
          <a:p>
            <a:pPr marL="0" marR="0" lvl="0" indent="0" algn="l" defTabSz="817244"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j-ea"/>
                <a:cs typeface="+mj-cs"/>
              </a:rPr>
              <a:t>Nominee for the Endowment Fund Committee</a:t>
            </a:r>
          </a:p>
        </p:txBody>
      </p:sp>
      <p:sp>
        <p:nvSpPr>
          <p:cNvPr id="7" name="Slide Number Placeholder 12">
            <a:extLst>
              <a:ext uri="{FF2B5EF4-FFF2-40B4-BE49-F238E27FC236}">
                <a16:creationId xmlns:a16="http://schemas.microsoft.com/office/drawing/2014/main" id="{368C6771-7160-2121-6956-01FF2DB54C1F}"/>
              </a:ext>
            </a:extLst>
          </p:cNvPr>
          <p:cNvSpPr txBox="1">
            <a:spLocks/>
          </p:cNvSpPr>
          <p:nvPr/>
        </p:nvSpPr>
        <p:spPr>
          <a:xfrm>
            <a:off x="708660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5B2715-79A5-8644-BD90-95787683D0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Craig Ratz">
            <a:extLst>
              <a:ext uri="{FF2B5EF4-FFF2-40B4-BE49-F238E27FC236}">
                <a16:creationId xmlns:a16="http://schemas.microsoft.com/office/drawing/2014/main" id="{B66C4AE3-E164-FACA-867B-71B7549B5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0" y="1288096"/>
            <a:ext cx="2406161" cy="240616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46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6086F-D0F7-9FEC-BF3F-A59B5A9730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07B32FB-61E9-10E2-6486-D2A5D455D769}"/>
              </a:ext>
            </a:extLst>
          </p:cNvPr>
          <p:cNvSpPr txBox="1"/>
          <p:nvPr/>
        </p:nvSpPr>
        <p:spPr>
          <a:xfrm>
            <a:off x="1084082" y="186335"/>
            <a:ext cx="8059918" cy="523220"/>
          </a:xfrm>
          <a:prstGeom prst="rect">
            <a:avLst/>
          </a:prstGeom>
          <a:solidFill>
            <a:srgbClr val="006353"/>
          </a:solidFill>
        </p:spPr>
        <p:txBody>
          <a:bodyPr wrap="square" rtlCol="0">
            <a:spAutoFit/>
          </a:bodyPr>
          <a:lstStyle/>
          <a:p>
            <a:pPr lvl="0" algn="ctr">
              <a:defRPr/>
            </a:pPr>
            <a:r>
              <a:rPr lang="en-US" sz="2800" dirty="0">
                <a:solidFill>
                  <a:prstClr val="white"/>
                </a:solidFill>
                <a:ea typeface="Aptos" panose="020B0004020202020204" pitchFamily="34" charset="0"/>
                <a:cs typeface="Times New Roman" panose="02020603050405020304" pitchFamily="18" charset="0"/>
              </a:rPr>
              <a:t>Nominee for Endowment Fund Committee</a:t>
            </a:r>
            <a:endParaRPr lang="en-US" sz="2800" dirty="0">
              <a:solidFill>
                <a:prstClr val="white"/>
              </a:solidFill>
            </a:endParaRPr>
          </a:p>
        </p:txBody>
      </p:sp>
      <p:sp>
        <p:nvSpPr>
          <p:cNvPr id="9" name="TextBox 8">
            <a:extLst>
              <a:ext uri="{FF2B5EF4-FFF2-40B4-BE49-F238E27FC236}">
                <a16:creationId xmlns:a16="http://schemas.microsoft.com/office/drawing/2014/main" id="{8C9ED601-E78D-B444-E3EA-7D90A3C31F3F}"/>
              </a:ext>
            </a:extLst>
          </p:cNvPr>
          <p:cNvSpPr txBox="1"/>
          <p:nvPr/>
        </p:nvSpPr>
        <p:spPr>
          <a:xfrm>
            <a:off x="3255635" y="2182260"/>
            <a:ext cx="5420413"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Donna has been an active member at Incarnation since 1993.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Participating in Senior Choir, various small groups, and the preschool helped their family to find community and life-long friendships within the large congregation. Donna’s other involvement over the years has been bell choir, wedding coordinator, Logos study leader and preschool music teacher.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Prior to retirement, Donna worked for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LegalCORPS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 nonprofit organization providing non-litigation and intellectual property protection legal aid to entrepreneurs, business owners, inventors, and nonprofits with limited resources and/or access to the legal system. Through her work she experienced first-hand how providing a little assistance can have a positive impact in someone’s life and potentially affect families and communities.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Her hobbies include baking, walking, hiking, biking, pickleball, and travel.</a:t>
            </a:r>
          </a:p>
        </p:txBody>
      </p:sp>
      <p:pic>
        <p:nvPicPr>
          <p:cNvPr id="2" name="Picture 1" descr="A person smiling for the camera&#10;&#10;AI-generated content may be incorrect.">
            <a:extLst>
              <a:ext uri="{FF2B5EF4-FFF2-40B4-BE49-F238E27FC236}">
                <a16:creationId xmlns:a16="http://schemas.microsoft.com/office/drawing/2014/main" id="{91880102-81B4-25D6-893F-4C52CEEFE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35" y="1401634"/>
            <a:ext cx="2333412" cy="3111215"/>
          </a:xfrm>
          <a:prstGeom prst="rect">
            <a:avLst/>
          </a:prstGeom>
          <a:ln w="12700">
            <a:solidFill>
              <a:schemeClr val="tx1"/>
            </a:solidFill>
          </a:ln>
        </p:spPr>
      </p:pic>
      <p:sp>
        <p:nvSpPr>
          <p:cNvPr id="5" name="Steve McCormack">
            <a:extLst>
              <a:ext uri="{FF2B5EF4-FFF2-40B4-BE49-F238E27FC236}">
                <a16:creationId xmlns:a16="http://schemas.microsoft.com/office/drawing/2014/main" id="{8EB70FFB-6FDC-500D-5E9E-81209029C19F}"/>
              </a:ext>
            </a:extLst>
          </p:cNvPr>
          <p:cNvSpPr txBox="1">
            <a:spLocks/>
          </p:cNvSpPr>
          <p:nvPr/>
        </p:nvSpPr>
        <p:spPr>
          <a:xfrm>
            <a:off x="3255635" y="1401634"/>
            <a:ext cx="5270030" cy="703730"/>
          </a:xfrm>
          <a:prstGeom prst="rect">
            <a:avLst/>
          </a:prstGeom>
        </p:spPr>
        <p:txBody>
          <a:bodyPr/>
          <a:lstStyle>
            <a:lvl1pPr algn="l" defTabSz="817244" rtl="0" eaLnBrk="1" latinLnBrk="0" hangingPunct="1">
              <a:lnSpc>
                <a:spcPct val="90000"/>
              </a:lnSpc>
              <a:spcBef>
                <a:spcPct val="0"/>
              </a:spcBef>
              <a:buNone/>
              <a:defRPr sz="7919" kern="1200">
                <a:solidFill>
                  <a:srgbClr val="000000"/>
                </a:solidFill>
                <a:latin typeface="+mj-lt"/>
                <a:ea typeface="+mj-ea"/>
                <a:cs typeface="+mj-cs"/>
              </a:defRPr>
            </a:lvl1pPr>
          </a:lstStyle>
          <a:p>
            <a:pPr marL="0" marR="0" lvl="0" indent="0" algn="l" defTabSz="817244"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j-ea"/>
                <a:cs typeface="+mj-cs"/>
              </a:rPr>
              <a:t>Donna Rauch, </a:t>
            </a:r>
          </a:p>
          <a:p>
            <a:pPr marL="0" marR="0" lvl="0" indent="0" algn="l" defTabSz="817244"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j-ea"/>
                <a:cs typeface="+mj-cs"/>
              </a:rPr>
              <a:t>Nominee for the Endowment Fund Committee</a:t>
            </a:r>
          </a:p>
        </p:txBody>
      </p:sp>
      <p:sp>
        <p:nvSpPr>
          <p:cNvPr id="7" name="Slide Number Placeholder 12">
            <a:extLst>
              <a:ext uri="{FF2B5EF4-FFF2-40B4-BE49-F238E27FC236}">
                <a16:creationId xmlns:a16="http://schemas.microsoft.com/office/drawing/2014/main" id="{368C6771-7160-2121-6956-01FF2DB54C1F}"/>
              </a:ext>
            </a:extLst>
          </p:cNvPr>
          <p:cNvSpPr txBox="1">
            <a:spLocks/>
          </p:cNvSpPr>
          <p:nvPr/>
        </p:nvSpPr>
        <p:spPr>
          <a:xfrm>
            <a:off x="708660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5B2715-79A5-8644-BD90-95787683D0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479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1FA9-ED1A-F5B0-A32E-3094AF5E977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DD3A0A-4CD2-87DB-0964-92ADFA6D6198}"/>
              </a:ext>
            </a:extLst>
          </p:cNvPr>
          <p:cNvSpPr txBox="1"/>
          <p:nvPr/>
        </p:nvSpPr>
        <p:spPr>
          <a:xfrm>
            <a:off x="1084082" y="186335"/>
            <a:ext cx="8059918" cy="523220"/>
          </a:xfrm>
          <a:prstGeom prst="rect">
            <a:avLst/>
          </a:prstGeom>
          <a:solidFill>
            <a:srgbClr val="00635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Aptos" panose="020B0004020202020204" pitchFamily="34" charset="0"/>
                <a:cs typeface="Times New Roman" panose="02020603050405020304" pitchFamily="18" charset="0"/>
              </a:rPr>
              <a:t>Biographies for Nominees for Elected Roles</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B3944E6-AFFA-2EB2-E13E-637351788CCF}"/>
              </a:ext>
            </a:extLst>
          </p:cNvPr>
          <p:cNvSpPr txBox="1"/>
          <p:nvPr/>
        </p:nvSpPr>
        <p:spPr>
          <a:xfrm>
            <a:off x="2904697" y="2004971"/>
            <a:ext cx="6038090" cy="46935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Dan was born and raised in Ames, Iowa.  He attended both the University of Iowa and Iowa State University, earning degrees in Science Education and Geology.  His loyalty lies with the Iowa State Cyclones.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After college Dan felt fortunate to work as a geologist in some of the most beautiful areas in our country including the Bighorn mountains in Wyoming, the arctic tundra of Alaska, the coastal waters of Maryland, and Chesapeake Bay.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After a career change to the medical field, Dan landed in the Twin Cities where he has resided for the past 22 years and works in healthcare management.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Dan and his wife Megan live in Lino Lakes. They have been married for 11 years and have three children: Calvin (9), Max (7), and Jonah (7).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Dan is an active volunteer in a few organizations.  He is a ski patroller for the National Ski Patrol at Afton Alps.  He also volunteers for the Cub Scouts. He and his family enjoy the outdoors, and spending time with extended family in Ely and in Iowa.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Dan and Megan have been members of Incarnation for approximately 10 years and feel fortunate to have had the opportunity to be a part of small groups. Their children attended preschool at Incarnation.  Dan says being involved at Incarnation has been very rewarding, as he has seen how much the church provides opportunities to its members and people in the community.</a:t>
            </a:r>
          </a:p>
        </p:txBody>
      </p:sp>
      <p:pic>
        <p:nvPicPr>
          <p:cNvPr id="5" name="Picture 4" descr="A person smiling in front of a tree&#10;&#10;AI-generated content may be incorrect.">
            <a:extLst>
              <a:ext uri="{FF2B5EF4-FFF2-40B4-BE49-F238E27FC236}">
                <a16:creationId xmlns:a16="http://schemas.microsoft.com/office/drawing/2014/main" id="{6A280F33-EA1E-F8FE-EA2A-81B476CCE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10" y="1444344"/>
            <a:ext cx="2294298" cy="3059064"/>
          </a:xfrm>
          <a:prstGeom prst="rect">
            <a:avLst/>
          </a:prstGeom>
          <a:ln w="12700">
            <a:solidFill>
              <a:schemeClr val="tx1"/>
            </a:solidFill>
          </a:ln>
        </p:spPr>
      </p:pic>
      <p:sp>
        <p:nvSpPr>
          <p:cNvPr id="2" name="Steve McCormack">
            <a:extLst>
              <a:ext uri="{FF2B5EF4-FFF2-40B4-BE49-F238E27FC236}">
                <a16:creationId xmlns:a16="http://schemas.microsoft.com/office/drawing/2014/main" id="{35A4A281-847C-9BA3-486B-5B363AB00A08}"/>
              </a:ext>
            </a:extLst>
          </p:cNvPr>
          <p:cNvSpPr txBox="1">
            <a:spLocks/>
          </p:cNvSpPr>
          <p:nvPr/>
        </p:nvSpPr>
        <p:spPr>
          <a:xfrm>
            <a:off x="2904697" y="1365117"/>
            <a:ext cx="5142407" cy="703730"/>
          </a:xfrm>
          <a:prstGeom prst="rect">
            <a:avLst/>
          </a:prstGeom>
        </p:spPr>
        <p:txBody>
          <a:bodyPr/>
          <a:lstStyle>
            <a:lvl1pPr algn="l" defTabSz="817244" rtl="0" eaLnBrk="1" latinLnBrk="0" hangingPunct="1">
              <a:lnSpc>
                <a:spcPct val="90000"/>
              </a:lnSpc>
              <a:spcBef>
                <a:spcPct val="0"/>
              </a:spcBef>
              <a:buNone/>
              <a:defRPr sz="7919" kern="1200">
                <a:solidFill>
                  <a:srgbClr val="000000"/>
                </a:solidFill>
                <a:latin typeface="+mj-lt"/>
                <a:ea typeface="+mj-ea"/>
                <a:cs typeface="+mj-cs"/>
              </a:defRPr>
            </a:lvl1pPr>
          </a:lstStyle>
          <a:p>
            <a:pPr marL="0" marR="0" lvl="0" indent="0" algn="l" defTabSz="817244"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j-ea"/>
                <a:cs typeface="+mj-cs"/>
              </a:rPr>
              <a:t>Dan Sailsbury, </a:t>
            </a:r>
          </a:p>
          <a:p>
            <a:pPr marL="0" marR="0" lvl="0" indent="0" algn="l" defTabSz="817244"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j-ea"/>
                <a:cs typeface="+mj-cs"/>
              </a:rPr>
              <a:t>Nominee for the Endowment Fund Committee</a:t>
            </a:r>
          </a:p>
        </p:txBody>
      </p:sp>
      <p:sp>
        <p:nvSpPr>
          <p:cNvPr id="8" name="Slide Number Placeholder 12">
            <a:extLst>
              <a:ext uri="{FF2B5EF4-FFF2-40B4-BE49-F238E27FC236}">
                <a16:creationId xmlns:a16="http://schemas.microsoft.com/office/drawing/2014/main" id="{B8A16BF7-9DB7-E4EC-4F8F-06E8CAAEDC19}"/>
              </a:ext>
            </a:extLst>
          </p:cNvPr>
          <p:cNvSpPr txBox="1">
            <a:spLocks/>
          </p:cNvSpPr>
          <p:nvPr/>
        </p:nvSpPr>
        <p:spPr>
          <a:xfrm>
            <a:off x="708660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5B2715-79A5-8644-BD90-95787683D0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57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E64AF-948C-4EC6-BE7D-D7C1A055226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B3BBBA6-B45F-6BA0-3431-BACEA8311B08}"/>
              </a:ext>
            </a:extLst>
          </p:cNvPr>
          <p:cNvSpPr txBox="1"/>
          <p:nvPr/>
        </p:nvSpPr>
        <p:spPr>
          <a:xfrm>
            <a:off x="1906181" y="1700391"/>
            <a:ext cx="6666320" cy="4154984"/>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prstClr val="black"/>
                </a:solidFill>
                <a:effectLst/>
                <a:uLnTx/>
                <a:uFillTx/>
                <a:latin typeface="MinionPro"/>
                <a:ea typeface="+mn-ea"/>
                <a:cs typeface="+mn-cs"/>
              </a:rPr>
              <a:t>Congregation Council (3-year term)</a:t>
            </a:r>
          </a:p>
          <a:p>
            <a:pPr marL="800100" lvl="1" indent="-342900">
              <a:buFont typeface="Arial" panose="020B0604020202020204" pitchFamily="34" charset="0"/>
              <a:buChar char="•"/>
              <a:defRPr/>
            </a:pPr>
            <a:r>
              <a:rPr lang="en-US" sz="2200" dirty="0">
                <a:solidFill>
                  <a:prstClr val="black"/>
                </a:solidFill>
                <a:latin typeface="MinionPro"/>
              </a:rPr>
              <a:t>Rebecca Bergman</a:t>
            </a:r>
          </a:p>
          <a:p>
            <a:pPr marL="800100" lvl="1" indent="-342900">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MinionPro"/>
                <a:ea typeface="+mn-ea"/>
                <a:cs typeface="+mn-cs"/>
              </a:rPr>
              <a:t>Matt Cambronne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prstClr val="black"/>
              </a:solidFill>
              <a:latin typeface="MinionPro"/>
            </a:endParaRPr>
          </a:p>
          <a:p>
            <a:pPr marR="0" lvl="0" algn="l" defTabSz="4572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prstClr val="black"/>
                </a:solidFill>
                <a:effectLst/>
                <a:uLnTx/>
                <a:uFillTx/>
                <a:latin typeface="MinionPro"/>
                <a:ea typeface="+mn-ea"/>
                <a:cs typeface="+mn-cs"/>
              </a:rPr>
              <a:t>Synod Assembly Representatives (3-year term)</a:t>
            </a:r>
          </a:p>
          <a:p>
            <a:pPr marL="800100" lvl="1" indent="-342900">
              <a:buFont typeface="Arial" panose="020B0604020202020204" pitchFamily="34" charset="0"/>
              <a:buChar char="•"/>
              <a:defRPr/>
            </a:pPr>
            <a:r>
              <a:rPr lang="en-US" sz="2200" dirty="0">
                <a:solidFill>
                  <a:prstClr val="black"/>
                </a:solidFill>
                <a:latin typeface="MinionPro"/>
              </a:rPr>
              <a:t>Patti and Bryce Williams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MinionPro"/>
              <a:ea typeface="+mn-ea"/>
              <a:cs typeface="+mn-cs"/>
            </a:endParaRPr>
          </a:p>
          <a:p>
            <a:pPr marR="0" lvl="0" algn="l" defTabSz="457200" rtl="0" eaLnBrk="1" fontAlgn="auto" latinLnBrk="0" hangingPunct="1">
              <a:lnSpc>
                <a:spcPct val="100000"/>
              </a:lnSpc>
              <a:spcBef>
                <a:spcPts val="0"/>
              </a:spcBef>
              <a:spcAft>
                <a:spcPts val="0"/>
              </a:spcAft>
              <a:buClrTx/>
              <a:buSzTx/>
              <a:tabLst/>
              <a:defRPr/>
            </a:pPr>
            <a:r>
              <a:rPr lang="en-US" sz="2200" b="1" dirty="0">
                <a:solidFill>
                  <a:prstClr val="black"/>
                </a:solidFill>
                <a:latin typeface="MinionPro"/>
              </a:rPr>
              <a:t>Endowment Committee (3-year term)</a:t>
            </a:r>
          </a:p>
          <a:p>
            <a:pPr marL="800100" lvl="1" indent="-342900">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MinionPro"/>
                <a:ea typeface="+mn-ea"/>
                <a:cs typeface="+mn-cs"/>
              </a:rPr>
              <a:t>Dan Kvinge</a:t>
            </a:r>
          </a:p>
          <a:p>
            <a:pPr marL="800100" lvl="1" indent="-342900">
              <a:buFont typeface="Arial" panose="020B0604020202020204" pitchFamily="34" charset="0"/>
              <a:buChar char="•"/>
              <a:defRPr/>
            </a:pPr>
            <a:r>
              <a:rPr lang="en-US" sz="2200" dirty="0">
                <a:solidFill>
                  <a:prstClr val="black"/>
                </a:solidFill>
                <a:latin typeface="MinionPro"/>
              </a:rPr>
              <a:t>Craig Ratz</a:t>
            </a:r>
          </a:p>
          <a:p>
            <a:pPr marL="800100" lvl="1" indent="-342900">
              <a:buFont typeface="Arial" panose="020B0604020202020204" pitchFamily="34" charset="0"/>
              <a:buChar char="•"/>
              <a:defRPr/>
            </a:pPr>
            <a:r>
              <a:rPr lang="en-US" sz="2200" dirty="0">
                <a:solidFill>
                  <a:prstClr val="black"/>
                </a:solidFill>
                <a:latin typeface="MinionPro"/>
              </a:rPr>
              <a:t>Donna Rauch</a:t>
            </a:r>
          </a:p>
          <a:p>
            <a:pPr marL="800100" lvl="1" indent="-342900">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MinionPro"/>
                <a:ea typeface="+mn-ea"/>
                <a:cs typeface="+mn-cs"/>
              </a:rPr>
              <a:t>Dan Sailsbury</a:t>
            </a:r>
          </a:p>
        </p:txBody>
      </p:sp>
      <p:sp>
        <p:nvSpPr>
          <p:cNvPr id="2" name="TextBox 1">
            <a:extLst>
              <a:ext uri="{FF2B5EF4-FFF2-40B4-BE49-F238E27FC236}">
                <a16:creationId xmlns:a16="http://schemas.microsoft.com/office/drawing/2014/main" id="{E01B2E2B-E786-99DB-D75C-7FF9E610A804}"/>
              </a:ext>
            </a:extLst>
          </p:cNvPr>
          <p:cNvSpPr txBox="1"/>
          <p:nvPr/>
        </p:nvSpPr>
        <p:spPr>
          <a:xfrm>
            <a:off x="1281926" y="728948"/>
            <a:ext cx="7407408" cy="461665"/>
          </a:xfrm>
          <a:prstGeom prst="rect">
            <a:avLst/>
          </a:prstGeom>
          <a:solidFill>
            <a:srgbClr val="00635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Nominees for Elected Roles in 2026</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12">
            <a:extLst>
              <a:ext uri="{FF2B5EF4-FFF2-40B4-BE49-F238E27FC236}">
                <a16:creationId xmlns:a16="http://schemas.microsoft.com/office/drawing/2014/main" id="{B75C444B-BCE5-CF31-B9F3-97B4BB89DE75}"/>
              </a:ext>
            </a:extLst>
          </p:cNvPr>
          <p:cNvSpPr>
            <a:spLocks noGrp="1"/>
          </p:cNvSpPr>
          <p:nvPr>
            <p:ph type="sldNum" sz="quarter" idx="12"/>
          </p:nvPr>
        </p:nvSpPr>
        <p:spPr>
          <a:xfrm>
            <a:off x="708660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5B2715-79A5-8644-BD90-95787683D0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6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594B6-7213-8E8F-7939-62CC78C84D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B02A049-1106-0F2F-B3D8-BB1E594E4D30}"/>
              </a:ext>
            </a:extLst>
          </p:cNvPr>
          <p:cNvSpPr txBox="1"/>
          <p:nvPr/>
        </p:nvSpPr>
        <p:spPr>
          <a:xfrm>
            <a:off x="117206" y="2770236"/>
            <a:ext cx="9082454" cy="523220"/>
          </a:xfrm>
          <a:prstGeom prst="rect">
            <a:avLst/>
          </a:prstGeom>
          <a:solidFill>
            <a:srgbClr val="006353"/>
          </a:solidFill>
        </p:spPr>
        <p:txBody>
          <a:bodyPr wrap="square" rtlCol="0">
            <a:spAutoFit/>
          </a:bodyPr>
          <a:lstStyle/>
          <a:p>
            <a:pPr algn="ctr">
              <a:tabLst>
                <a:tab pos="1431925" algn="l"/>
              </a:tabLst>
            </a:pPr>
            <a:r>
              <a:rPr lang="en-US" sz="2800" dirty="0">
                <a:solidFill>
                  <a:schemeClr val="bg1"/>
                </a:solidFill>
                <a:effectLst/>
                <a:ea typeface="Aptos" panose="020B0004020202020204" pitchFamily="34" charset="0"/>
                <a:cs typeface="Times New Roman" panose="02020603050405020304" pitchFamily="18" charset="0"/>
              </a:rPr>
              <a:t>Thank </a:t>
            </a:r>
            <a:r>
              <a:rPr lang="en-US" sz="2800" dirty="0">
                <a:solidFill>
                  <a:schemeClr val="bg1"/>
                </a:solidFill>
                <a:ea typeface="Aptos" panose="020B0004020202020204" pitchFamily="34" charset="0"/>
                <a:cs typeface="Times New Roman" panose="02020603050405020304" pitchFamily="18" charset="0"/>
              </a:rPr>
              <a:t>you for participating today.</a:t>
            </a:r>
            <a:endParaRPr lang="en-US" sz="2800" dirty="0">
              <a:solidFill>
                <a:schemeClr val="bg1"/>
              </a:solidFill>
            </a:endParaRPr>
          </a:p>
        </p:txBody>
      </p:sp>
    </p:spTree>
    <p:extLst>
      <p:ext uri="{BB962C8B-B14F-4D97-AF65-F5344CB8AC3E}">
        <p14:creationId xmlns:p14="http://schemas.microsoft.com/office/powerpoint/2010/main" val="390533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8E33-DAC1-527A-8130-B191EDE4272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F8852B-8E79-8A25-7FA3-7023D8DF78A2}"/>
              </a:ext>
            </a:extLst>
          </p:cNvPr>
          <p:cNvSpPr txBox="1"/>
          <p:nvPr/>
        </p:nvSpPr>
        <p:spPr>
          <a:xfrm>
            <a:off x="707892" y="1635514"/>
            <a:ext cx="8200438" cy="449353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effectLst/>
                <a:uLnTx/>
                <a:uFillTx/>
                <a:latin typeface="MinionPro"/>
                <a:ea typeface="+mn-ea"/>
                <a:cs typeface="+mn-cs"/>
              </a:rPr>
              <a:t>Ted Trahan, Chair  	Vice President Congregation Council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Kevin Roloff	 		2</a:t>
            </a:r>
            <a:r>
              <a:rPr lang="en-US" sz="2200" baseline="31999" dirty="0"/>
              <a:t>ND</a:t>
            </a:r>
            <a:r>
              <a:rPr lang="en-US" sz="2200" dirty="0"/>
              <a:t> year Council member/Council Secretary</a:t>
            </a:r>
          </a:p>
          <a:p>
            <a:pPr marL="342900" indent="-342900">
              <a:buFont typeface="Arial" panose="020B0604020202020204" pitchFamily="34" charset="0"/>
              <a:buChar char="•"/>
              <a:defRPr/>
            </a:pPr>
            <a:r>
              <a:rPr lang="en-US" sz="2200" dirty="0"/>
              <a:t>Mike Vant 			2</a:t>
            </a:r>
            <a:r>
              <a:rPr lang="en-US" sz="2200" baseline="31999" dirty="0"/>
              <a:t>ND</a:t>
            </a:r>
            <a:r>
              <a:rPr lang="en-US" sz="2200" dirty="0"/>
              <a:t> year Council member/Council Treasurer </a:t>
            </a:r>
          </a:p>
          <a:p>
            <a:pPr marL="342900" indent="-342900">
              <a:buFont typeface="Arial" panose="020B0604020202020204" pitchFamily="34" charset="0"/>
              <a:buChar char="•"/>
              <a:defRPr/>
            </a:pPr>
            <a:r>
              <a:rPr lang="en-US" sz="2200" dirty="0"/>
              <a:t>Kai Nilsen 			Senior Pastor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Diane Betterley 		Hands and Hearts </a:t>
            </a:r>
          </a:p>
          <a:p>
            <a:pPr marL="342900" indent="-342900">
              <a:buFont typeface="Arial" panose="020B0604020202020204" pitchFamily="34" charset="0"/>
              <a:buChar char="•"/>
              <a:defRPr/>
            </a:pPr>
            <a:r>
              <a:rPr lang="en-US" sz="2200" dirty="0"/>
              <a:t>Carrie Grafstrom 	Worship Arts</a:t>
            </a:r>
          </a:p>
          <a:p>
            <a:pPr marL="342900" indent="-342900">
              <a:buFont typeface="Arial" panose="020B0604020202020204" pitchFamily="34" charset="0"/>
              <a:buChar char="•"/>
              <a:defRPr/>
            </a:pPr>
            <a:r>
              <a:rPr lang="en-US" sz="2200" dirty="0"/>
              <a:t>Rick Gravley			Facilities Committee</a:t>
            </a:r>
          </a:p>
          <a:p>
            <a:pPr marL="342900" indent="-342900">
              <a:buFont typeface="Arial" panose="020B0604020202020204" pitchFamily="34" charset="0"/>
              <a:buChar char="•"/>
              <a:defRPr/>
            </a:pPr>
            <a:r>
              <a:rPr lang="en-US" sz="2200" dirty="0"/>
              <a:t>Rosalie Grosch 		Global Health Ministries Action Group</a:t>
            </a:r>
            <a:endParaRPr lang="en-US" sz="2200" dirty="0">
              <a:latin typeface="MinionPro"/>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Bill Reichwald 		Cemetery Committee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Nancy Stutzman 		Small Group Ministry Team</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Mike </a:t>
            </a:r>
            <a:r>
              <a:rPr lang="en-US" sz="2200" dirty="0" err="1"/>
              <a:t>Styba</a:t>
            </a:r>
            <a:r>
              <a:rPr lang="en-US" sz="2200" dirty="0"/>
              <a:t>			Human Resources Committee </a:t>
            </a:r>
          </a:p>
          <a:p>
            <a:pPr marL="342900" indent="-342900">
              <a:buFont typeface="Arial" panose="020B0604020202020204" pitchFamily="34" charset="0"/>
              <a:buChar char="•"/>
              <a:defRPr/>
            </a:pPr>
            <a:r>
              <a:rPr lang="en-US" sz="2200" dirty="0"/>
              <a:t>Mark </a:t>
            </a:r>
            <a:r>
              <a:rPr lang="en-US" sz="2200" dirty="0" err="1"/>
              <a:t>Tollander</a:t>
            </a:r>
            <a:r>
              <a:rPr lang="en-US" sz="2200" dirty="0"/>
              <a:t>		Endowment Committee</a:t>
            </a:r>
          </a:p>
          <a:p>
            <a:pPr marL="342900" indent="-342900">
              <a:buFont typeface="Arial" panose="020B0604020202020204" pitchFamily="34" charset="0"/>
              <a:buChar char="•"/>
              <a:defRPr/>
            </a:pPr>
            <a:r>
              <a:rPr lang="en-US" sz="2200" dirty="0"/>
              <a:t>Claudia Wiebold		Ralph Reeder Action Group</a:t>
            </a:r>
          </a:p>
        </p:txBody>
      </p:sp>
      <p:sp>
        <p:nvSpPr>
          <p:cNvPr id="2" name="TextBox 1">
            <a:extLst>
              <a:ext uri="{FF2B5EF4-FFF2-40B4-BE49-F238E27FC236}">
                <a16:creationId xmlns:a16="http://schemas.microsoft.com/office/drawing/2014/main" id="{B41DDA50-3959-B4F1-4B4B-C986F6DEE0B3}"/>
              </a:ext>
            </a:extLst>
          </p:cNvPr>
          <p:cNvSpPr txBox="1"/>
          <p:nvPr/>
        </p:nvSpPr>
        <p:spPr>
          <a:xfrm>
            <a:off x="1281926" y="728948"/>
            <a:ext cx="7407408" cy="461665"/>
          </a:xfrm>
          <a:prstGeom prst="rect">
            <a:avLst/>
          </a:prstGeom>
          <a:solidFill>
            <a:srgbClr val="006353"/>
          </a:solidFill>
        </p:spPr>
        <p:txBody>
          <a:bodyPr wrap="square" rtlCol="0">
            <a:spAutoFit/>
          </a:bodyPr>
          <a:lstStyle/>
          <a:p>
            <a:pPr lvl="0" algn="ctr">
              <a:defRPr/>
            </a:pPr>
            <a:r>
              <a:rPr lang="en-US" sz="2400">
                <a:solidFill>
                  <a:prstClr val="white"/>
                </a:solidFill>
              </a:rPr>
              <a:t>Thank You to the 2025 Nominating Committee</a:t>
            </a:r>
            <a:endParaRPr lang="en-US" sz="2400" dirty="0">
              <a:solidFill>
                <a:prstClr val="white"/>
              </a:solidFill>
            </a:endParaRPr>
          </a:p>
        </p:txBody>
      </p:sp>
      <p:sp>
        <p:nvSpPr>
          <p:cNvPr id="3" name="Slide Number Placeholder 12">
            <a:extLst>
              <a:ext uri="{FF2B5EF4-FFF2-40B4-BE49-F238E27FC236}">
                <a16:creationId xmlns:a16="http://schemas.microsoft.com/office/drawing/2014/main" id="{FFEAC49C-C98C-48AB-E644-C8E5D23EAE83}"/>
              </a:ext>
            </a:extLst>
          </p:cNvPr>
          <p:cNvSpPr>
            <a:spLocks noGrp="1"/>
          </p:cNvSpPr>
          <p:nvPr>
            <p:ph type="sldNum" sz="quarter" idx="12"/>
          </p:nvPr>
        </p:nvSpPr>
        <p:spPr>
          <a:xfrm>
            <a:off x="708660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5B2715-79A5-8644-BD90-95787683D0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33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79E3F-5348-5728-25FB-1CA358EF237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E6CB55B-A394-7E1C-4944-C217FAD57B5C}"/>
              </a:ext>
            </a:extLst>
          </p:cNvPr>
          <p:cNvSpPr txBox="1"/>
          <p:nvPr/>
        </p:nvSpPr>
        <p:spPr>
          <a:xfrm>
            <a:off x="922421" y="1562064"/>
            <a:ext cx="7859189" cy="4647426"/>
          </a:xfrm>
          <a:prstGeom prst="rect">
            <a:avLst/>
          </a:prstGeom>
          <a:noFill/>
        </p:spPr>
        <p:txBody>
          <a:bodyPr wrap="square" rtlCol="0">
            <a:spAutoFit/>
          </a:bodyPr>
          <a:lstStyle/>
          <a:p>
            <a:pPr marL="285750" lvl="0" indent="-285750">
              <a:spcBef>
                <a:spcPts val="1200"/>
              </a:spcBef>
              <a:spcAft>
                <a:spcPts val="1200"/>
              </a:spcAft>
              <a:buFont typeface="Arial" panose="020B0604020202020204" pitchFamily="34" charset="0"/>
              <a:buChar char="•"/>
            </a:pPr>
            <a:r>
              <a:rPr lang="en-US" dirty="0"/>
              <a:t>The Nominations Committee chair invites the leads of the ministry teams, Action Groups and committees to participate on the committee.</a:t>
            </a:r>
          </a:p>
          <a:p>
            <a:pPr marL="285750" lvl="0" indent="-285750">
              <a:spcBef>
                <a:spcPts val="1200"/>
              </a:spcBef>
              <a:spcAft>
                <a:spcPts val="1200"/>
              </a:spcAft>
              <a:buFont typeface="Arial" panose="020B0604020202020204" pitchFamily="34" charset="0"/>
              <a:buChar char="•"/>
            </a:pPr>
            <a:r>
              <a:rPr lang="en-US" dirty="0"/>
              <a:t>As the process gets underway, Council shares updates in Lifetimes to invite congregation members to express interest in serving on these roles.</a:t>
            </a:r>
          </a:p>
          <a:p>
            <a:pPr marL="285750" lvl="0" indent="-285750">
              <a:spcBef>
                <a:spcPts val="1200"/>
              </a:spcBef>
              <a:spcAft>
                <a:spcPts val="1200"/>
              </a:spcAft>
              <a:buFont typeface="Arial" panose="020B0604020202020204" pitchFamily="34" charset="0"/>
              <a:buChar char="•"/>
            </a:pPr>
            <a:r>
              <a:rPr lang="en-US" dirty="0"/>
              <a:t>The nominations committee members submit names for consideration for each of the elected roles – Council, Synod Assembly and Endowment Fund Committee.</a:t>
            </a:r>
          </a:p>
          <a:p>
            <a:pPr marL="285750" lvl="0" indent="-285750">
              <a:spcBef>
                <a:spcPts val="1200"/>
              </a:spcBef>
              <a:spcAft>
                <a:spcPts val="1200"/>
              </a:spcAft>
              <a:buFont typeface="Arial" panose="020B0604020202020204" pitchFamily="34" charset="0"/>
              <a:buChar char="•"/>
            </a:pPr>
            <a:r>
              <a:rPr lang="en-US" dirty="0"/>
              <a:t>Identified candidates are contacted to confirm their interest and willingness to serve. Details are shared on the roles and the approval process. The candidates provide detail on their background that will be supplied to the congregation.</a:t>
            </a:r>
          </a:p>
          <a:p>
            <a:pPr marL="285750" lvl="0" indent="-285750">
              <a:spcBef>
                <a:spcPts val="1200"/>
              </a:spcBef>
              <a:spcAft>
                <a:spcPts val="1200"/>
              </a:spcAft>
              <a:buFont typeface="Arial" panose="020B0604020202020204" pitchFamily="34" charset="0"/>
              <a:buChar char="•"/>
            </a:pPr>
            <a:r>
              <a:rPr lang="en-US" dirty="0"/>
              <a:t>We host the Annual meeting to seek the Congregation’s approval for the nominated candidates and thank everyone involved with the process.</a:t>
            </a:r>
          </a:p>
        </p:txBody>
      </p:sp>
      <p:sp>
        <p:nvSpPr>
          <p:cNvPr id="2" name="TextBox 1">
            <a:extLst>
              <a:ext uri="{FF2B5EF4-FFF2-40B4-BE49-F238E27FC236}">
                <a16:creationId xmlns:a16="http://schemas.microsoft.com/office/drawing/2014/main" id="{A1CC1227-A3BD-A00A-9B06-9784783464FA}"/>
              </a:ext>
            </a:extLst>
          </p:cNvPr>
          <p:cNvSpPr txBox="1"/>
          <p:nvPr/>
        </p:nvSpPr>
        <p:spPr>
          <a:xfrm>
            <a:off x="1281926" y="728948"/>
            <a:ext cx="7407408" cy="461665"/>
          </a:xfrm>
          <a:prstGeom prst="rect">
            <a:avLst/>
          </a:prstGeom>
          <a:solidFill>
            <a:srgbClr val="00635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Process for Nominations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12">
            <a:extLst>
              <a:ext uri="{FF2B5EF4-FFF2-40B4-BE49-F238E27FC236}">
                <a16:creationId xmlns:a16="http://schemas.microsoft.com/office/drawing/2014/main" id="{5FAD05D7-BD72-8D13-EA8C-17A31B379D4B}"/>
              </a:ext>
            </a:extLst>
          </p:cNvPr>
          <p:cNvSpPr>
            <a:spLocks noGrp="1"/>
          </p:cNvSpPr>
          <p:nvPr>
            <p:ph type="sldNum" sz="quarter" idx="12"/>
          </p:nvPr>
        </p:nvSpPr>
        <p:spPr>
          <a:xfrm>
            <a:off x="708660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5B2715-79A5-8644-BD90-95787683D0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4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3C356-6546-FCA6-48A2-50F17ACB0F7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05E460-53D2-18BE-7112-06A1ED44B915}"/>
              </a:ext>
            </a:extLst>
          </p:cNvPr>
          <p:cNvSpPr txBox="1"/>
          <p:nvPr/>
        </p:nvSpPr>
        <p:spPr>
          <a:xfrm>
            <a:off x="1448980" y="1951672"/>
            <a:ext cx="6666320" cy="3139321"/>
          </a:xfrm>
          <a:prstGeom prst="rect">
            <a:avLst/>
          </a:prstGeom>
          <a:noFill/>
        </p:spPr>
        <p:txBody>
          <a:bodyPr wrap="square" rtlCol="0">
            <a:spAutoFit/>
          </a:bodyPr>
          <a:lstStyle/>
          <a:p>
            <a:pPr marL="285750" lvl="0" indent="-285750">
              <a:spcBef>
                <a:spcPts val="1200"/>
              </a:spcBef>
              <a:spcAft>
                <a:spcPts val="1200"/>
              </a:spcAft>
              <a:buFont typeface="Arial" panose="020B0604020202020204" pitchFamily="34" charset="0"/>
              <a:buChar char="•"/>
            </a:pPr>
            <a:r>
              <a:rPr lang="en-US" dirty="0"/>
              <a:t>Share brief introductions for the nominees. </a:t>
            </a:r>
          </a:p>
          <a:p>
            <a:pPr marL="285750" lvl="0" indent="-285750">
              <a:spcBef>
                <a:spcPts val="1200"/>
              </a:spcBef>
              <a:spcAft>
                <a:spcPts val="1200"/>
              </a:spcAft>
              <a:buFont typeface="Arial" panose="020B0604020202020204" pitchFamily="34" charset="0"/>
              <a:buChar char="•"/>
            </a:pPr>
            <a:r>
              <a:rPr lang="en-US" dirty="0"/>
              <a:t>Call for a motion to accept the nominees.</a:t>
            </a:r>
          </a:p>
          <a:p>
            <a:pPr marL="285750" indent="-285750">
              <a:spcBef>
                <a:spcPts val="1200"/>
              </a:spcBef>
              <a:spcAft>
                <a:spcPts val="1200"/>
              </a:spcAft>
              <a:buFont typeface="Arial" panose="020B0604020202020204" pitchFamily="34" charset="0"/>
              <a:buChar char="•"/>
            </a:pPr>
            <a:r>
              <a:rPr lang="en-US" dirty="0"/>
              <a:t>Confirm a “second” for the motion.</a:t>
            </a:r>
          </a:p>
          <a:p>
            <a:pPr marL="285750" lvl="0" indent="-285750">
              <a:spcBef>
                <a:spcPts val="1200"/>
              </a:spcBef>
              <a:spcAft>
                <a:spcPts val="1200"/>
              </a:spcAft>
              <a:buFont typeface="Arial" panose="020B0604020202020204" pitchFamily="34" charset="0"/>
              <a:buChar char="•"/>
            </a:pPr>
            <a:r>
              <a:rPr lang="en-US" dirty="0"/>
              <a:t>Open the floor for discussion and questions.</a:t>
            </a:r>
          </a:p>
          <a:p>
            <a:pPr marL="285750" lvl="0" indent="-285750">
              <a:spcBef>
                <a:spcPts val="1200"/>
              </a:spcBef>
              <a:spcAft>
                <a:spcPts val="1200"/>
              </a:spcAft>
              <a:buFont typeface="Arial" panose="020B0604020202020204" pitchFamily="34" charset="0"/>
              <a:buChar char="•"/>
            </a:pPr>
            <a:r>
              <a:rPr lang="en-US" dirty="0"/>
              <a:t>Call for a vote. </a:t>
            </a:r>
          </a:p>
          <a:p>
            <a:endParaRPr lang="en-US" dirty="0"/>
          </a:p>
        </p:txBody>
      </p:sp>
      <p:sp>
        <p:nvSpPr>
          <p:cNvPr id="2" name="TextBox 1">
            <a:extLst>
              <a:ext uri="{FF2B5EF4-FFF2-40B4-BE49-F238E27FC236}">
                <a16:creationId xmlns:a16="http://schemas.microsoft.com/office/drawing/2014/main" id="{BB264E17-9703-D6BE-E6B3-1A6161ADD663}"/>
              </a:ext>
            </a:extLst>
          </p:cNvPr>
          <p:cNvSpPr txBox="1"/>
          <p:nvPr/>
        </p:nvSpPr>
        <p:spPr>
          <a:xfrm>
            <a:off x="1281926" y="728948"/>
            <a:ext cx="7407408" cy="461665"/>
          </a:xfrm>
          <a:prstGeom prst="rect">
            <a:avLst/>
          </a:prstGeom>
          <a:solidFill>
            <a:srgbClr val="00635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Process for Nominee Approval</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12">
            <a:extLst>
              <a:ext uri="{FF2B5EF4-FFF2-40B4-BE49-F238E27FC236}">
                <a16:creationId xmlns:a16="http://schemas.microsoft.com/office/drawing/2014/main" id="{8F092EFB-3B91-AD0C-7AC9-5D9A7E3CCBC5}"/>
              </a:ext>
            </a:extLst>
          </p:cNvPr>
          <p:cNvSpPr>
            <a:spLocks noGrp="1"/>
          </p:cNvSpPr>
          <p:nvPr>
            <p:ph type="sldNum" sz="quarter" idx="12"/>
          </p:nvPr>
        </p:nvSpPr>
        <p:spPr>
          <a:xfrm>
            <a:off x="708660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5B2715-79A5-8644-BD90-95787683D0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84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E3F7A3-9F4B-4781-8611-1E53344421FD}"/>
              </a:ext>
            </a:extLst>
          </p:cNvPr>
          <p:cNvSpPr txBox="1"/>
          <p:nvPr/>
        </p:nvSpPr>
        <p:spPr>
          <a:xfrm>
            <a:off x="1361057" y="1561658"/>
            <a:ext cx="4660705" cy="4423647"/>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Outgoing Council Members:</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Jim Meinen and Amy Johnson</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2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lvl="0">
              <a:lnSpc>
                <a:spcPct val="107000"/>
              </a:lnSpc>
              <a:defRPr/>
            </a:pPr>
            <a:r>
              <a:rPr lang="en-US" sz="2200" b="1" dirty="0">
                <a:solidFill>
                  <a:prstClr val="black"/>
                </a:solidFill>
                <a:latin typeface="Calibri" panose="020F0502020204030204" pitchFamily="34" charset="0"/>
                <a:ea typeface="Calibri" panose="020F0502020204030204" pitchFamily="34" charset="0"/>
                <a:cs typeface="Calibri" panose="020F0502020204030204" pitchFamily="34" charset="0"/>
              </a:rPr>
              <a:t>Returning Council Members:</a:t>
            </a:r>
          </a:p>
          <a:p>
            <a:pPr>
              <a:lnSpc>
                <a:spcPct val="107000"/>
              </a:lnSpc>
              <a:defRPr/>
            </a:pPr>
            <a:r>
              <a:rPr lang="nn-NO" sz="2200" dirty="0">
                <a:solidFill>
                  <a:prstClr val="black"/>
                </a:solidFill>
                <a:latin typeface="Calibri" panose="020F0502020204030204" pitchFamily="34" charset="0"/>
                <a:ea typeface="Calibri" panose="020F0502020204030204" pitchFamily="34" charset="0"/>
                <a:cs typeface="Calibri" panose="020F0502020204030204" pitchFamily="34" charset="0"/>
              </a:rPr>
              <a:t>Tracy Strantz</a:t>
            </a:r>
          </a:p>
          <a:p>
            <a:pPr>
              <a:lnSpc>
                <a:spcPct val="107000"/>
              </a:lnSpc>
              <a:defRPr/>
            </a:pPr>
            <a:r>
              <a:rPr lang="nn-NO" sz="2200" dirty="0">
                <a:solidFill>
                  <a:prstClr val="black"/>
                </a:solidFill>
                <a:latin typeface="Calibri" panose="020F0502020204030204" pitchFamily="34" charset="0"/>
                <a:ea typeface="Calibri" panose="020F0502020204030204" pitchFamily="34" charset="0"/>
                <a:cs typeface="Calibri" panose="020F0502020204030204" pitchFamily="34" charset="0"/>
              </a:rPr>
              <a:t>Ted Trahan</a:t>
            </a:r>
          </a:p>
          <a:p>
            <a:pPr>
              <a:lnSpc>
                <a:spcPct val="107000"/>
              </a:lnSpc>
              <a:defRPr/>
            </a:pPr>
            <a:r>
              <a:rPr lang="nn-NO" sz="2200" dirty="0">
                <a:solidFill>
                  <a:prstClr val="black"/>
                </a:solidFill>
                <a:latin typeface="Calibri" panose="020F0502020204030204" pitchFamily="34" charset="0"/>
                <a:ea typeface="Calibri" panose="020F0502020204030204" pitchFamily="34" charset="0"/>
                <a:cs typeface="Calibri" panose="020F0502020204030204" pitchFamily="34" charset="0"/>
              </a:rPr>
              <a:t>Mike Vant</a:t>
            </a:r>
          </a:p>
          <a:p>
            <a:pPr>
              <a:lnSpc>
                <a:spcPct val="107000"/>
              </a:lnSpc>
              <a:defRPr/>
            </a:pPr>
            <a:r>
              <a:rPr lang="nn-NO" sz="2200" dirty="0">
                <a:solidFill>
                  <a:prstClr val="black"/>
                </a:solidFill>
                <a:latin typeface="Calibri" panose="020F0502020204030204" pitchFamily="34" charset="0"/>
                <a:ea typeface="Calibri" panose="020F0502020204030204" pitchFamily="34" charset="0"/>
                <a:cs typeface="Calibri" panose="020F0502020204030204" pitchFamily="34" charset="0"/>
              </a:rPr>
              <a:t>Kevin Roloff</a:t>
            </a:r>
          </a:p>
          <a:p>
            <a:pPr>
              <a:lnSpc>
                <a:spcPct val="107000"/>
              </a:lnSpc>
              <a:defRPr/>
            </a:pPr>
            <a:r>
              <a:rPr lang="nn-NO" sz="2200" dirty="0">
                <a:solidFill>
                  <a:prstClr val="black"/>
                </a:solidFill>
                <a:latin typeface="Calibri" panose="020F0502020204030204" pitchFamily="34" charset="0"/>
                <a:ea typeface="Calibri" panose="020F0502020204030204" pitchFamily="34" charset="0"/>
                <a:cs typeface="Calibri" panose="020F0502020204030204" pitchFamily="34" charset="0"/>
              </a:rPr>
              <a:t>Steve McCormack</a:t>
            </a:r>
          </a:p>
          <a:p>
            <a:pPr>
              <a:lnSpc>
                <a:spcPct val="107000"/>
              </a:lnSpc>
              <a:defRPr/>
            </a:pPr>
            <a:r>
              <a:rPr lang="nn-NO" sz="2200" dirty="0">
                <a:solidFill>
                  <a:prstClr val="black"/>
                </a:solidFill>
                <a:latin typeface="Calibri" panose="020F0502020204030204" pitchFamily="34" charset="0"/>
                <a:ea typeface="Calibri" panose="020F0502020204030204" pitchFamily="34" charset="0"/>
                <a:cs typeface="Calibri" panose="020F0502020204030204" pitchFamily="34" charset="0"/>
              </a:rPr>
              <a:t>Katie Solfest</a:t>
            </a:r>
          </a:p>
          <a:p>
            <a:pPr>
              <a:lnSpc>
                <a:spcPct val="107000"/>
              </a:lnSpc>
              <a:defRPr/>
            </a:pPr>
            <a:r>
              <a:rPr lang="nn-NO" sz="2200" dirty="0">
                <a:solidFill>
                  <a:prstClr val="black"/>
                </a:solidFill>
                <a:latin typeface="Calibri" panose="020F0502020204030204" pitchFamily="34" charset="0"/>
                <a:ea typeface="Calibri" panose="020F0502020204030204" pitchFamily="34" charset="0"/>
                <a:cs typeface="Calibri" panose="020F0502020204030204" pitchFamily="34" charset="0"/>
              </a:rPr>
              <a:t>Sheri Hansen</a:t>
            </a:r>
          </a:p>
          <a:p>
            <a:pPr>
              <a:lnSpc>
                <a:spcPct val="107000"/>
              </a:lnSpc>
              <a:defRPr/>
            </a:pPr>
            <a:r>
              <a:rPr lang="nn-NO" sz="2200" dirty="0">
                <a:solidFill>
                  <a:prstClr val="black"/>
                </a:solidFill>
                <a:latin typeface="Calibri" panose="020F0502020204030204" pitchFamily="34" charset="0"/>
                <a:ea typeface="Calibri" panose="020F0502020204030204" pitchFamily="34" charset="0"/>
                <a:cs typeface="Calibri" panose="020F0502020204030204" pitchFamily="34" charset="0"/>
              </a:rPr>
              <a:t>Pastor Kai Nilsen</a:t>
            </a:r>
          </a:p>
        </p:txBody>
      </p:sp>
      <p:sp>
        <p:nvSpPr>
          <p:cNvPr id="5" name="TextBox 4">
            <a:extLst>
              <a:ext uri="{FF2B5EF4-FFF2-40B4-BE49-F238E27FC236}">
                <a16:creationId xmlns:a16="http://schemas.microsoft.com/office/drawing/2014/main" id="{5740EA7B-83A5-C787-F84E-F0B1D29F2D4C}"/>
              </a:ext>
            </a:extLst>
          </p:cNvPr>
          <p:cNvSpPr txBox="1"/>
          <p:nvPr/>
        </p:nvSpPr>
        <p:spPr>
          <a:xfrm>
            <a:off x="1281926" y="728948"/>
            <a:ext cx="7407408" cy="461665"/>
          </a:xfrm>
          <a:prstGeom prst="rect">
            <a:avLst/>
          </a:prstGeom>
          <a:solidFill>
            <a:srgbClr val="00635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Congregation Council (Three-Year Term)</a:t>
            </a:r>
          </a:p>
        </p:txBody>
      </p:sp>
      <p:sp>
        <p:nvSpPr>
          <p:cNvPr id="3" name="Slide Number Placeholder 12">
            <a:extLst>
              <a:ext uri="{FF2B5EF4-FFF2-40B4-BE49-F238E27FC236}">
                <a16:creationId xmlns:a16="http://schemas.microsoft.com/office/drawing/2014/main" id="{E2AE6A0A-BDE3-2F8D-8390-17D2B29AF893}"/>
              </a:ext>
            </a:extLst>
          </p:cNvPr>
          <p:cNvSpPr>
            <a:spLocks noGrp="1"/>
          </p:cNvSpPr>
          <p:nvPr>
            <p:ph type="sldNum" sz="quarter" idx="12"/>
          </p:nvPr>
        </p:nvSpPr>
        <p:spPr>
          <a:xfrm>
            <a:off x="708660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5B2715-79A5-8644-BD90-95787683D0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1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A284A-47A7-CF9D-34F1-23C19DD10C8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35312C-93AC-F38C-D6E0-7618017AF0D0}"/>
              </a:ext>
            </a:extLst>
          </p:cNvPr>
          <p:cNvSpPr txBox="1"/>
          <p:nvPr/>
        </p:nvSpPr>
        <p:spPr>
          <a:xfrm>
            <a:off x="1084082" y="186335"/>
            <a:ext cx="8059918" cy="523220"/>
          </a:xfrm>
          <a:prstGeom prst="rect">
            <a:avLst/>
          </a:prstGeom>
          <a:solidFill>
            <a:srgbClr val="006353"/>
          </a:solidFill>
        </p:spPr>
        <p:txBody>
          <a:bodyPr wrap="square" rtlCol="0">
            <a:spAutoFit/>
          </a:bodyPr>
          <a:lstStyle/>
          <a:p>
            <a:pPr lvl="0" algn="ctr">
              <a:defRPr/>
            </a:pPr>
            <a:r>
              <a:rPr lang="en-US" sz="2800" dirty="0">
                <a:solidFill>
                  <a:prstClr val="white"/>
                </a:solidFill>
              </a:rPr>
              <a:t>Nominee for Congregation Council</a:t>
            </a:r>
          </a:p>
        </p:txBody>
      </p:sp>
      <p:sp>
        <p:nvSpPr>
          <p:cNvPr id="6" name="Steve McCormack">
            <a:extLst>
              <a:ext uri="{FF2B5EF4-FFF2-40B4-BE49-F238E27FC236}">
                <a16:creationId xmlns:a16="http://schemas.microsoft.com/office/drawing/2014/main" id="{E5967348-B00D-1987-89A6-6A6F97F38ACC}"/>
              </a:ext>
            </a:extLst>
          </p:cNvPr>
          <p:cNvSpPr txBox="1">
            <a:spLocks/>
          </p:cNvSpPr>
          <p:nvPr/>
        </p:nvSpPr>
        <p:spPr>
          <a:xfrm>
            <a:off x="3159382" y="1297361"/>
            <a:ext cx="4697073" cy="703730"/>
          </a:xfrm>
          <a:prstGeom prst="rect">
            <a:avLst/>
          </a:prstGeom>
        </p:spPr>
        <p:txBody>
          <a:bodyPr/>
          <a:lstStyle>
            <a:lvl1pPr algn="l" defTabSz="817244" rtl="0" eaLnBrk="1" latinLnBrk="0" hangingPunct="1">
              <a:lnSpc>
                <a:spcPct val="90000"/>
              </a:lnSpc>
              <a:spcBef>
                <a:spcPct val="0"/>
              </a:spcBef>
              <a:buNone/>
              <a:defRPr sz="7919" kern="1200">
                <a:solidFill>
                  <a:srgbClr val="000000"/>
                </a:solidFill>
                <a:latin typeface="+mj-lt"/>
                <a:ea typeface="+mj-ea"/>
                <a:cs typeface="+mj-cs"/>
              </a:defRPr>
            </a:lvl1pPr>
          </a:lstStyle>
          <a:p>
            <a:r>
              <a:rPr lang="en-US" sz="2000" dirty="0">
                <a:latin typeface="+mn-lt"/>
                <a:ea typeface="+mn-ea"/>
                <a:cs typeface="+mn-cs"/>
              </a:rPr>
              <a:t>Rebecca</a:t>
            </a:r>
            <a:r>
              <a:rPr lang="en-US" sz="2000" b="1" dirty="0"/>
              <a:t> </a:t>
            </a:r>
            <a:r>
              <a:rPr lang="en-US" sz="2000" dirty="0">
                <a:latin typeface="+mn-lt"/>
                <a:ea typeface="+mn-ea"/>
                <a:cs typeface="+mn-cs"/>
              </a:rPr>
              <a:t>Bergman, </a:t>
            </a:r>
          </a:p>
          <a:p>
            <a:r>
              <a:rPr lang="en-US" sz="2000" dirty="0">
                <a:latin typeface="+mn-lt"/>
                <a:ea typeface="+mn-ea"/>
                <a:cs typeface="+mn-cs"/>
              </a:rPr>
              <a:t>Nominee for Church Council </a:t>
            </a:r>
          </a:p>
        </p:txBody>
      </p:sp>
      <p:pic>
        <p:nvPicPr>
          <p:cNvPr id="8" name="Picture 7" descr="A close-up of a person smiling&#10;&#10;AI-generated content may be incorrect.">
            <a:extLst>
              <a:ext uri="{FF2B5EF4-FFF2-40B4-BE49-F238E27FC236}">
                <a16:creationId xmlns:a16="http://schemas.microsoft.com/office/drawing/2014/main" id="{17E64C99-C2BF-1F85-7DBF-D9B039A95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61" y="1375616"/>
            <a:ext cx="2400936" cy="2737067"/>
          </a:xfrm>
          <a:prstGeom prst="rect">
            <a:avLst/>
          </a:prstGeom>
          <a:ln w="12700">
            <a:solidFill>
              <a:schemeClr val="tx1"/>
            </a:solidFill>
          </a:ln>
        </p:spPr>
      </p:pic>
      <p:sp>
        <p:nvSpPr>
          <p:cNvPr id="9" name="TextBox 8">
            <a:extLst>
              <a:ext uri="{FF2B5EF4-FFF2-40B4-BE49-F238E27FC236}">
                <a16:creationId xmlns:a16="http://schemas.microsoft.com/office/drawing/2014/main" id="{C68EC02E-9585-BE34-7BA1-A5BF365630AA}"/>
              </a:ext>
            </a:extLst>
          </p:cNvPr>
          <p:cNvSpPr txBox="1"/>
          <p:nvPr/>
        </p:nvSpPr>
        <p:spPr>
          <a:xfrm>
            <a:off x="3159382" y="2001091"/>
            <a:ext cx="5636070" cy="4524315"/>
          </a:xfrm>
          <a:prstGeom prst="rect">
            <a:avLst/>
          </a:prstGeom>
          <a:noFill/>
        </p:spPr>
        <p:txBody>
          <a:bodyPr wrap="square" rtlCol="0">
            <a:spAutoFit/>
          </a:bodyPr>
          <a:lstStyle/>
          <a:p>
            <a:r>
              <a:rPr lang="en-US" sz="1200" dirty="0"/>
              <a:t>Rebecca recently retired in August 2025 after serving 11 years as the 17th President of Gustavus Adolphus College, one of the 28 Colleges and Universities of the ELCA, located in St. Peter, Minnesota. Prior to assuming the role as the first woman president at Gustavus, Rebecca served on the Gustavus Board of Trustees from 2007-2014. During her tenure at Gustavus, Rebecca has been recognized for generating over $400 million in documented philanthropic support for the College, driving academic innovation, and leading three major building projects on campus. </a:t>
            </a:r>
          </a:p>
          <a:p>
            <a:endParaRPr lang="en-US" sz="1200" dirty="0"/>
          </a:p>
          <a:p>
            <a:r>
              <a:rPr lang="en-US" sz="1200" dirty="0"/>
              <a:t>Rebecca’s non-traditional path to college leadership included 26 years at Medtronic, Inc., where she served in senior executive positions in research and development and was closely involved in long-term strategic planning. During her tenure at Medtronic, Rebecca was elected as a Fellow of the American Institute for Medical and Biological Engineering and was elected to the National Academy of Engineering. </a:t>
            </a:r>
          </a:p>
          <a:p>
            <a:endParaRPr lang="en-US" sz="1200" dirty="0"/>
          </a:p>
          <a:p>
            <a:r>
              <a:rPr lang="en-US" sz="1200" dirty="0"/>
              <a:t>Rebecca holds a B.S. degree in Chemical Engineering from Princeton University, completed graduate studies at the University of Minnesota, and has received honorary doctorate degrees from Gustavus Adolphus College, Drexel University, and St. Catherine University. </a:t>
            </a:r>
          </a:p>
          <a:p>
            <a:endParaRPr lang="en-US" sz="1200" dirty="0"/>
          </a:p>
          <a:p>
            <a:r>
              <a:rPr lang="en-US" sz="1200" dirty="0"/>
              <a:t>Rebecca and her husband, Tom, have been residents of North Oaks since 1990 and members of Incarnation since 1996. They are proud parents of four grown children and have been blessed with four young grandchildren. Rebecca previously served on the Incarnation Council in the mid-2000’s, including serving as President of the Congregation during that time.</a:t>
            </a:r>
          </a:p>
        </p:txBody>
      </p:sp>
      <p:sp>
        <p:nvSpPr>
          <p:cNvPr id="11" name="Slide Number Placeholder 12">
            <a:extLst>
              <a:ext uri="{FF2B5EF4-FFF2-40B4-BE49-F238E27FC236}">
                <a16:creationId xmlns:a16="http://schemas.microsoft.com/office/drawing/2014/main" id="{B9659B1E-CB57-0D86-5E7D-A000F0961401}"/>
              </a:ext>
            </a:extLst>
          </p:cNvPr>
          <p:cNvSpPr txBox="1">
            <a:spLocks/>
          </p:cNvSpPr>
          <p:nvPr/>
        </p:nvSpPr>
        <p:spPr>
          <a:xfrm>
            <a:off x="708660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55B2715-79A5-8644-BD90-95787683D04A}" type="slidenum">
              <a:rPr lang="en-US" sz="1200" smtClean="0">
                <a:solidFill>
                  <a:prstClr val="black">
                    <a:tint val="75000"/>
                  </a:prstClr>
                </a:solidFill>
                <a:latin typeface="Calibri" panose="020F0502020204030204"/>
              </a:rPr>
              <a:pPr algn="r">
                <a:defRPr/>
              </a:pPr>
              <a:t>6</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53870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B9FE6-4A71-4F85-3A9B-F28CD1AC67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8B267F7-6267-E346-207A-D14A306CC32E}"/>
              </a:ext>
            </a:extLst>
          </p:cNvPr>
          <p:cNvSpPr txBox="1"/>
          <p:nvPr/>
        </p:nvSpPr>
        <p:spPr>
          <a:xfrm>
            <a:off x="1084082" y="186335"/>
            <a:ext cx="8059918" cy="523220"/>
          </a:xfrm>
          <a:prstGeom prst="rect">
            <a:avLst/>
          </a:prstGeom>
          <a:solidFill>
            <a:srgbClr val="006353"/>
          </a:solidFill>
        </p:spPr>
        <p:txBody>
          <a:bodyPr wrap="square" rtlCol="0">
            <a:spAutoFit/>
          </a:bodyPr>
          <a:lstStyle/>
          <a:p>
            <a:pPr lvl="0" algn="ctr">
              <a:defRPr/>
            </a:pPr>
            <a:r>
              <a:rPr lang="en-US" sz="2800" dirty="0">
                <a:solidFill>
                  <a:prstClr val="white"/>
                </a:solidFill>
              </a:rPr>
              <a:t>Nominee for Congregation Council</a:t>
            </a:r>
          </a:p>
        </p:txBody>
      </p:sp>
      <p:sp>
        <p:nvSpPr>
          <p:cNvPr id="9" name="TextBox 8">
            <a:extLst>
              <a:ext uri="{FF2B5EF4-FFF2-40B4-BE49-F238E27FC236}">
                <a16:creationId xmlns:a16="http://schemas.microsoft.com/office/drawing/2014/main" id="{1D14936A-6CED-3E32-46F7-BB62AB665FC3}"/>
              </a:ext>
            </a:extLst>
          </p:cNvPr>
          <p:cNvSpPr txBox="1"/>
          <p:nvPr/>
        </p:nvSpPr>
        <p:spPr>
          <a:xfrm>
            <a:off x="3255635" y="2105364"/>
            <a:ext cx="5420413" cy="4185761"/>
          </a:xfrm>
          <a:prstGeom prst="rect">
            <a:avLst/>
          </a:prstGeom>
          <a:noFill/>
        </p:spPr>
        <p:txBody>
          <a:bodyPr wrap="square" rtlCol="0">
            <a:spAutoFit/>
          </a:bodyPr>
          <a:lstStyle/>
          <a:p>
            <a:r>
              <a:rPr lang="en-US" sz="1400" dirty="0"/>
              <a:t>Matt was born and raised in Dayton, MN (near Maple Grove). He graduated from Iowa State University with a B.S. in Materials Science and Engineering and graduated from Augsburg College with an M.B.A</a:t>
            </a:r>
          </a:p>
          <a:p>
            <a:endParaRPr lang="en-US" sz="1400" dirty="0"/>
          </a:p>
          <a:p>
            <a:r>
              <a:rPr lang="en-US" sz="1400" dirty="0"/>
              <a:t>Matt logged 22 years in medical device research and development, including stints at Boston Scientific, Cardiovascular Systems, and </a:t>
            </a:r>
            <a:r>
              <a:rPr lang="en-US" sz="1400" dirty="0" err="1"/>
              <a:t>Endogenex</a:t>
            </a:r>
            <a:r>
              <a:rPr lang="en-US" sz="1400" dirty="0"/>
              <a:t> (present). He brings skills in Team leadership and Business process experience, including Strategic planning, Annual operating planning, and Organization and talent planning.</a:t>
            </a:r>
          </a:p>
          <a:p>
            <a:endParaRPr lang="en-US" sz="1400" dirty="0"/>
          </a:p>
          <a:p>
            <a:r>
              <a:rPr lang="en-US" sz="1400" dirty="0"/>
              <a:t>Matt says his family has been blessed to attend ILC for 11yrs. Matt is married to Meg, and they have two daughters Charlotte (14) and Sadie (9). They have served and participated in roles such as ILC brass, Communion servers, Sunday school teacher, Confirmation, and Feed My Starving Children. Both daughters attended ILC pre-school </a:t>
            </a:r>
          </a:p>
          <a:p>
            <a:endParaRPr lang="en-US" sz="1400" dirty="0"/>
          </a:p>
          <a:p>
            <a:r>
              <a:rPr lang="en-US" sz="1400" dirty="0"/>
              <a:t>Matt’s interest include all things outdoors, notably:</a:t>
            </a:r>
          </a:p>
          <a:p>
            <a:r>
              <a:rPr lang="en-US" sz="1400" dirty="0"/>
              <a:t>Remote wilderness camping (summer &amp; winter), Running, Pickleball, Fishing, Boating, Snowmobiling, Woodworking and Travel.</a:t>
            </a:r>
          </a:p>
        </p:txBody>
      </p:sp>
      <p:pic>
        <p:nvPicPr>
          <p:cNvPr id="2" name="Picture 2">
            <a:extLst>
              <a:ext uri="{FF2B5EF4-FFF2-40B4-BE49-F238E27FC236}">
                <a16:creationId xmlns:a16="http://schemas.microsoft.com/office/drawing/2014/main" id="{44756C77-CBE8-C8B6-4ABB-8636F1BAD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50" y="1497932"/>
            <a:ext cx="2656973" cy="265697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Steve McCormack">
            <a:extLst>
              <a:ext uri="{FF2B5EF4-FFF2-40B4-BE49-F238E27FC236}">
                <a16:creationId xmlns:a16="http://schemas.microsoft.com/office/drawing/2014/main" id="{905BBE7E-FC4C-1A53-7846-E61926F2F2F0}"/>
              </a:ext>
            </a:extLst>
          </p:cNvPr>
          <p:cNvSpPr txBox="1">
            <a:spLocks/>
          </p:cNvSpPr>
          <p:nvPr/>
        </p:nvSpPr>
        <p:spPr>
          <a:xfrm>
            <a:off x="3255635" y="1401634"/>
            <a:ext cx="4697073" cy="703730"/>
          </a:xfrm>
          <a:prstGeom prst="rect">
            <a:avLst/>
          </a:prstGeom>
        </p:spPr>
        <p:txBody>
          <a:bodyPr/>
          <a:lstStyle>
            <a:lvl1pPr algn="l" defTabSz="817244" rtl="0" eaLnBrk="1" latinLnBrk="0" hangingPunct="1">
              <a:lnSpc>
                <a:spcPct val="90000"/>
              </a:lnSpc>
              <a:spcBef>
                <a:spcPct val="0"/>
              </a:spcBef>
              <a:buNone/>
              <a:defRPr sz="7919" kern="1200">
                <a:solidFill>
                  <a:srgbClr val="000000"/>
                </a:solidFill>
                <a:latin typeface="+mj-lt"/>
                <a:ea typeface="+mj-ea"/>
                <a:cs typeface="+mj-cs"/>
              </a:defRPr>
            </a:lvl1pPr>
          </a:lstStyle>
          <a:p>
            <a:r>
              <a:rPr lang="en-US" sz="2000" dirty="0">
                <a:latin typeface="+mn-lt"/>
                <a:ea typeface="+mn-ea"/>
                <a:cs typeface="+mn-cs"/>
              </a:rPr>
              <a:t>Matt Cambronne, </a:t>
            </a:r>
          </a:p>
          <a:p>
            <a:r>
              <a:rPr lang="en-US" sz="2000" dirty="0">
                <a:latin typeface="+mn-lt"/>
                <a:ea typeface="+mn-ea"/>
                <a:cs typeface="+mn-cs"/>
              </a:rPr>
              <a:t>Nominee for Church Council </a:t>
            </a:r>
          </a:p>
        </p:txBody>
      </p:sp>
      <p:sp>
        <p:nvSpPr>
          <p:cNvPr id="8" name="Slide Number Placeholder 12">
            <a:extLst>
              <a:ext uri="{FF2B5EF4-FFF2-40B4-BE49-F238E27FC236}">
                <a16:creationId xmlns:a16="http://schemas.microsoft.com/office/drawing/2014/main" id="{3F482837-1A2E-9325-7FFF-52898777F68C}"/>
              </a:ext>
            </a:extLst>
          </p:cNvPr>
          <p:cNvSpPr txBox="1">
            <a:spLocks/>
          </p:cNvSpPr>
          <p:nvPr/>
        </p:nvSpPr>
        <p:spPr>
          <a:xfrm>
            <a:off x="708660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55B2715-79A5-8644-BD90-95787683D04A}" type="slidenum">
              <a:rPr lang="en-US" sz="1200" smtClean="0">
                <a:solidFill>
                  <a:prstClr val="black">
                    <a:tint val="75000"/>
                  </a:prstClr>
                </a:solidFill>
                <a:latin typeface="Calibri" panose="020F0502020204030204"/>
              </a:rPr>
              <a:pPr algn="r">
                <a:defRPr/>
              </a:pPr>
              <a:t>7</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66659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79B23-6CF8-08BD-EFFA-425FB8743C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B15ECDD-4DA1-1F50-7F71-C57BD651CD84}"/>
              </a:ext>
            </a:extLst>
          </p:cNvPr>
          <p:cNvSpPr txBox="1"/>
          <p:nvPr/>
        </p:nvSpPr>
        <p:spPr>
          <a:xfrm>
            <a:off x="1281926" y="2008483"/>
            <a:ext cx="6894920" cy="2676567"/>
          </a:xfrm>
          <a:prstGeom prst="rect">
            <a:avLst/>
          </a:prstGeom>
          <a:noFill/>
        </p:spPr>
        <p:txBody>
          <a:bodyPr wrap="square" rtlCol="0">
            <a:spAutoFit/>
          </a:bodyPr>
          <a:lstStyle/>
          <a:p>
            <a:pPr>
              <a:lnSpc>
                <a:spcPct val="107000"/>
              </a:lnSpc>
              <a:defRPr/>
            </a:pPr>
            <a:r>
              <a:rPr lang="en-US" sz="2200" b="1" dirty="0">
                <a:solidFill>
                  <a:prstClr val="black"/>
                </a:solidFill>
                <a:latin typeface="Calibri" panose="020F0502020204030204" pitchFamily="34" charset="0"/>
                <a:ea typeface="Calibri" panose="020F0502020204030204" pitchFamily="34" charset="0"/>
                <a:cs typeface="Calibri" panose="020F0502020204030204" pitchFamily="34" charset="0"/>
              </a:rPr>
              <a:t>Current Synod Assembly Representatives:</a:t>
            </a:r>
          </a:p>
          <a:p>
            <a:pPr>
              <a:lnSpc>
                <a:spcPct val="107000"/>
              </a:lnSpc>
              <a:defRPr/>
            </a:pP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Claudia and Don Wiebold</a:t>
            </a:r>
          </a:p>
          <a:p>
            <a:pPr>
              <a:lnSpc>
                <a:spcPct val="107000"/>
              </a:lnSpc>
              <a:defRPr/>
            </a:pP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Vernita &amp; Dale Kennen</a:t>
            </a:r>
          </a:p>
          <a:p>
            <a:pPr>
              <a:lnSpc>
                <a:spcPct val="107000"/>
              </a:lnSpc>
              <a:defRPr/>
            </a:pP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Rosalie Grosch</a:t>
            </a:r>
          </a:p>
          <a:p>
            <a:pPr>
              <a:lnSpc>
                <a:spcPct val="107000"/>
              </a:lnSpc>
              <a:defRPr/>
            </a:pP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Deacon Jerry Dufeck - Advisor</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4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lvl="0">
              <a:lnSpc>
                <a:spcPct val="107000"/>
              </a:lnSpc>
              <a:defRPr/>
            </a:pPr>
            <a:endPar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252923-8A4E-52FA-1555-86EBF0C4AE82}"/>
              </a:ext>
            </a:extLst>
          </p:cNvPr>
          <p:cNvSpPr txBox="1"/>
          <p:nvPr/>
        </p:nvSpPr>
        <p:spPr>
          <a:xfrm>
            <a:off x="1281926" y="728948"/>
            <a:ext cx="7407408" cy="461665"/>
          </a:xfrm>
          <a:prstGeom prst="rect">
            <a:avLst/>
          </a:prstGeom>
          <a:solidFill>
            <a:srgbClr val="00635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Synod Assembly Representatives (Three-Year Term)</a:t>
            </a:r>
          </a:p>
        </p:txBody>
      </p:sp>
      <p:sp>
        <p:nvSpPr>
          <p:cNvPr id="3" name="Slide Number Placeholder 12">
            <a:extLst>
              <a:ext uri="{FF2B5EF4-FFF2-40B4-BE49-F238E27FC236}">
                <a16:creationId xmlns:a16="http://schemas.microsoft.com/office/drawing/2014/main" id="{2F84EB13-B943-87E2-F5B2-E6F8E8A0F4AC}"/>
              </a:ext>
            </a:extLst>
          </p:cNvPr>
          <p:cNvSpPr>
            <a:spLocks noGrp="1"/>
          </p:cNvSpPr>
          <p:nvPr>
            <p:ph type="sldNum" sz="quarter" idx="12"/>
          </p:nvPr>
        </p:nvSpPr>
        <p:spPr>
          <a:xfrm>
            <a:off x="7086600"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5B2715-79A5-8644-BD90-95787683D0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75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BAC96-5DE5-B2EA-6FE9-B241E7AFD32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D8850D-0039-3DED-B221-F806AA740B7C}"/>
              </a:ext>
            </a:extLst>
          </p:cNvPr>
          <p:cNvSpPr txBox="1"/>
          <p:nvPr/>
        </p:nvSpPr>
        <p:spPr>
          <a:xfrm>
            <a:off x="1084082" y="186335"/>
            <a:ext cx="8059918" cy="523220"/>
          </a:xfrm>
          <a:prstGeom prst="rect">
            <a:avLst/>
          </a:prstGeom>
          <a:solidFill>
            <a:srgbClr val="006353"/>
          </a:solidFill>
        </p:spPr>
        <p:txBody>
          <a:bodyPr wrap="square" rtlCol="0">
            <a:spAutoFit/>
          </a:bodyPr>
          <a:lstStyle/>
          <a:p>
            <a:pPr lvl="0" algn="ctr">
              <a:defRPr/>
            </a:pPr>
            <a:r>
              <a:rPr lang="en-US" sz="2800" dirty="0">
                <a:solidFill>
                  <a:prstClr val="white"/>
                </a:solidFill>
              </a:rPr>
              <a:t>Nominees for Synod Assembly Representative</a:t>
            </a:r>
          </a:p>
        </p:txBody>
      </p:sp>
      <p:sp>
        <p:nvSpPr>
          <p:cNvPr id="9" name="TextBox 8">
            <a:extLst>
              <a:ext uri="{FF2B5EF4-FFF2-40B4-BE49-F238E27FC236}">
                <a16:creationId xmlns:a16="http://schemas.microsoft.com/office/drawing/2014/main" id="{44578798-D11F-AC60-2FD9-E05F72D7B4A5}"/>
              </a:ext>
            </a:extLst>
          </p:cNvPr>
          <p:cNvSpPr txBox="1"/>
          <p:nvPr/>
        </p:nvSpPr>
        <p:spPr>
          <a:xfrm>
            <a:off x="3303762" y="2113384"/>
            <a:ext cx="5420413" cy="4616648"/>
          </a:xfrm>
          <a:prstGeom prst="rect">
            <a:avLst/>
          </a:prstGeom>
          <a:noFill/>
        </p:spPr>
        <p:txBody>
          <a:bodyPr wrap="square" rtlCol="0">
            <a:spAutoFit/>
          </a:bodyPr>
          <a:lstStyle/>
          <a:p>
            <a:r>
              <a:rPr lang="en-US" sz="1400" dirty="0"/>
              <a:t>Bryce is a retired CPA. He volunteered with Steve Ogren on an earlier ILC Financial Review, and they are now working on the 2024 ILC Financial Review. Bryce has volunteered with Feed My Starving Children, Soup Suppers, and for Wednesday pizza nights. He is a member of the Incarnation’s men's history book club.</a:t>
            </a:r>
          </a:p>
          <a:p>
            <a:endParaRPr lang="en-US" sz="1400" dirty="0"/>
          </a:p>
          <a:p>
            <a:r>
              <a:rPr lang="en-US" sz="1400" dirty="0"/>
              <a:t>Patti Williams was born, raised, and married in the suburbs of Pittsburgh, PA. , where her and Bryce’s son &amp; daughter were also born. They moved from Florida to MN in November 2021 to be near their daughter, son-in-law, and 3 grandkids, who live in Shoreview. Patti and Bryce joined ILC in 2023 after attending for almost a year.</a:t>
            </a:r>
          </a:p>
          <a:p>
            <a:endParaRPr lang="en-US" sz="1400" dirty="0"/>
          </a:p>
          <a:p>
            <a:r>
              <a:rPr lang="en-US" sz="1400" dirty="0"/>
              <a:t>Patti has been an active school, community, and church volunteer for almost 50 years.</a:t>
            </a:r>
          </a:p>
          <a:p>
            <a:r>
              <a:rPr lang="en-US" sz="1400" dirty="0"/>
              <a:t>Some of her activities include teaching a Citizenship Prep class and English as a Secondary Language to adult students. She also served on the council at a previous church.</a:t>
            </a:r>
          </a:p>
          <a:p>
            <a:endParaRPr lang="en-US" sz="1400" dirty="0"/>
          </a:p>
          <a:p>
            <a:r>
              <a:rPr lang="en-US" sz="1400" dirty="0"/>
              <a:t>Currently, Patti is involved at Incarnation with All Hands On Hope, serving at Soup Suppers and Wednesday Pizza Nights, and serving as usher and communion server. </a:t>
            </a:r>
          </a:p>
        </p:txBody>
      </p:sp>
      <p:pic>
        <p:nvPicPr>
          <p:cNvPr id="5" name="Picture 4">
            <a:extLst>
              <a:ext uri="{FF2B5EF4-FFF2-40B4-BE49-F238E27FC236}">
                <a16:creationId xmlns:a16="http://schemas.microsoft.com/office/drawing/2014/main" id="{75D283F9-1768-85C2-B8B6-8352D0C546CC}"/>
              </a:ext>
            </a:extLst>
          </p:cNvPr>
          <p:cNvPicPr>
            <a:picLocks noChangeAspect="1"/>
          </p:cNvPicPr>
          <p:nvPr/>
        </p:nvPicPr>
        <p:blipFill>
          <a:blip r:embed="rId2"/>
          <a:stretch>
            <a:fillRect/>
          </a:stretch>
        </p:blipFill>
        <p:spPr>
          <a:xfrm>
            <a:off x="568452" y="1499097"/>
            <a:ext cx="2476504" cy="3132878"/>
          </a:xfrm>
          <a:prstGeom prst="rect">
            <a:avLst/>
          </a:prstGeom>
          <a:ln w="12700">
            <a:solidFill>
              <a:schemeClr val="tx1"/>
            </a:solidFill>
          </a:ln>
        </p:spPr>
      </p:pic>
      <p:sp>
        <p:nvSpPr>
          <p:cNvPr id="2" name="Steve McCormack">
            <a:extLst>
              <a:ext uri="{FF2B5EF4-FFF2-40B4-BE49-F238E27FC236}">
                <a16:creationId xmlns:a16="http://schemas.microsoft.com/office/drawing/2014/main" id="{0C89C3A7-0D25-F065-F3AD-1524A360D032}"/>
              </a:ext>
            </a:extLst>
          </p:cNvPr>
          <p:cNvSpPr txBox="1">
            <a:spLocks/>
          </p:cNvSpPr>
          <p:nvPr/>
        </p:nvSpPr>
        <p:spPr>
          <a:xfrm>
            <a:off x="3303762" y="1409654"/>
            <a:ext cx="4697073" cy="703730"/>
          </a:xfrm>
          <a:prstGeom prst="rect">
            <a:avLst/>
          </a:prstGeom>
        </p:spPr>
        <p:txBody>
          <a:bodyPr/>
          <a:lstStyle>
            <a:lvl1pPr algn="l" defTabSz="817244" rtl="0" eaLnBrk="1" latinLnBrk="0" hangingPunct="1">
              <a:lnSpc>
                <a:spcPct val="90000"/>
              </a:lnSpc>
              <a:spcBef>
                <a:spcPct val="0"/>
              </a:spcBef>
              <a:buNone/>
              <a:defRPr sz="7919" kern="1200">
                <a:solidFill>
                  <a:srgbClr val="000000"/>
                </a:solidFill>
                <a:latin typeface="+mj-lt"/>
                <a:ea typeface="+mj-ea"/>
                <a:cs typeface="+mj-cs"/>
              </a:defRPr>
            </a:lvl1pPr>
          </a:lstStyle>
          <a:p>
            <a:r>
              <a:rPr lang="en-US" sz="2000" dirty="0">
                <a:latin typeface="+mn-lt"/>
                <a:ea typeface="+mn-ea"/>
                <a:cs typeface="+mn-cs"/>
              </a:rPr>
              <a:t>Patti and Bryce Williams, </a:t>
            </a:r>
          </a:p>
          <a:p>
            <a:r>
              <a:rPr lang="en-US" sz="2000" dirty="0">
                <a:latin typeface="+mn-lt"/>
                <a:ea typeface="+mn-ea"/>
                <a:cs typeface="+mn-cs"/>
              </a:rPr>
              <a:t>Nominees for Synod Representatives</a:t>
            </a:r>
          </a:p>
        </p:txBody>
      </p:sp>
      <p:sp>
        <p:nvSpPr>
          <p:cNvPr id="12" name="Slide Number Placeholder 12">
            <a:extLst>
              <a:ext uri="{FF2B5EF4-FFF2-40B4-BE49-F238E27FC236}">
                <a16:creationId xmlns:a16="http://schemas.microsoft.com/office/drawing/2014/main" id="{ED4F1B3A-9182-B70F-B5B4-350E6D0E11B1}"/>
              </a:ext>
            </a:extLst>
          </p:cNvPr>
          <p:cNvSpPr txBox="1">
            <a:spLocks/>
          </p:cNvSpPr>
          <p:nvPr/>
        </p:nvSpPr>
        <p:spPr>
          <a:xfrm>
            <a:off x="708660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55B2715-79A5-8644-BD90-95787683D04A}" type="slidenum">
              <a:rPr lang="en-US" sz="1200" smtClean="0">
                <a:solidFill>
                  <a:prstClr val="black">
                    <a:tint val="75000"/>
                  </a:prstClr>
                </a:solidFill>
                <a:latin typeface="Calibri" panose="020F0502020204030204"/>
              </a:rPr>
              <a:pPr algn="r">
                <a:defRPr/>
              </a:pPr>
              <a:t>9</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0860958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38716</TotalTime>
  <Words>1915</Words>
  <Application>Microsoft Office PowerPoint</Application>
  <PresentationFormat>On-screen Show (4:3)</PresentationFormat>
  <Paragraphs>173</Paragraphs>
  <Slides>16</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Aptos</vt:lpstr>
      <vt:lpstr>Arial</vt:lpstr>
      <vt:lpstr>Calibri</vt:lpstr>
      <vt:lpstr>MinionPro</vt:lpstr>
      <vt:lpstr>Custom Design</vt:lpstr>
      <vt:lpstr>3_Office Theme 2013 - 2022</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Meinen</dc:creator>
  <cp:lastModifiedBy>Strantz, Tracy A</cp:lastModifiedBy>
  <cp:revision>221</cp:revision>
  <cp:lastPrinted>2023-12-15T16:22:05Z</cp:lastPrinted>
  <dcterms:created xsi:type="dcterms:W3CDTF">2023-01-07T16:53:07Z</dcterms:created>
  <dcterms:modified xsi:type="dcterms:W3CDTF">2025-11-17T16:10:30Z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d1322-1431-4d70-9af1-f56d6296741d_Enabled">
    <vt:lpwstr>true</vt:lpwstr>
  </property>
  <property fmtid="{D5CDD505-2E9C-101B-9397-08002B2CF9AE}" pid="3" name="MSIP_Label_39dd1322-1431-4d70-9af1-f56d6296741d_SetDate">
    <vt:lpwstr>2025-11-17T16:10:19Z</vt:lpwstr>
  </property>
  <property fmtid="{D5CDD505-2E9C-101B-9397-08002B2CF9AE}" pid="4" name="MSIP_Label_39dd1322-1431-4d70-9af1-f56d6296741d_Method">
    <vt:lpwstr>Privileged</vt:lpwstr>
  </property>
  <property fmtid="{D5CDD505-2E9C-101B-9397-08002B2CF9AE}" pid="5" name="MSIP_Label_39dd1322-1431-4d70-9af1-f56d6296741d_Name">
    <vt:lpwstr>Public Information</vt:lpwstr>
  </property>
  <property fmtid="{D5CDD505-2E9C-101B-9397-08002B2CF9AE}" pid="6" name="MSIP_Label_39dd1322-1431-4d70-9af1-f56d6296741d_SiteId">
    <vt:lpwstr>eef95730-77bf-4663-a55d-1ddff9335b5b</vt:lpwstr>
  </property>
  <property fmtid="{D5CDD505-2E9C-101B-9397-08002B2CF9AE}" pid="7" name="MSIP_Label_39dd1322-1431-4d70-9af1-f56d6296741d_ActionId">
    <vt:lpwstr>4dbdcacd-7c8d-4bfe-971e-713a1444b8da</vt:lpwstr>
  </property>
  <property fmtid="{D5CDD505-2E9C-101B-9397-08002B2CF9AE}" pid="8" name="MSIP_Label_39dd1322-1431-4d70-9af1-f56d6296741d_ContentBits">
    <vt:lpwstr>0</vt:lpwstr>
  </property>
  <property fmtid="{D5CDD505-2E9C-101B-9397-08002B2CF9AE}" pid="9" name="MSIP_Label_39dd1322-1431-4d70-9af1-f56d6296741d_Tag">
    <vt:lpwstr>10, 0, 1, 1</vt:lpwstr>
  </property>
</Properties>
</file>